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5" r:id="rId3"/>
    <p:sldId id="262" r:id="rId4"/>
    <p:sldId id="273" r:id="rId5"/>
    <p:sldId id="274" r:id="rId6"/>
    <p:sldId id="263" r:id="rId7"/>
    <p:sldId id="264" r:id="rId8"/>
    <p:sldId id="276" r:id="rId9"/>
    <p:sldId id="258" r:id="rId10"/>
    <p:sldId id="267" r:id="rId11"/>
    <p:sldId id="268" r:id="rId12"/>
    <p:sldId id="269" r:id="rId13"/>
    <p:sldId id="272" r:id="rId14"/>
    <p:sldId id="270" r:id="rId15"/>
    <p:sldId id="271" r:id="rId16"/>
    <p:sldId id="260" r:id="rId17"/>
    <p:sldId id="26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108E2-2CBF-0825-5421-4EC174518831}" v="8" dt="2024-10-03T11:45:35.606"/>
    <p1510:client id="{ACFB8FC3-294E-5BB6-8D81-F51E50B53930}" v="3" dt="2024-10-03T12:28:45.712"/>
    <p1510:client id="{C8452855-235F-4D93-7B74-B281817D5A47}" v="22" dt="2024-10-02T12:33:51.425"/>
    <p1510:client id="{F3B537C7-AB42-EF58-BBED-0302E8B0A070}" v="19" dt="2024-10-02T11:22:53.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E63F1-C721-421D-BBA5-B819126E9D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850A78-A474-4955-ADFC-92F7B4B379D3}">
      <dgm:prSet/>
      <dgm:spPr/>
      <dgm:t>
        <a:bodyPr/>
        <a:lstStyle/>
        <a:p>
          <a:r>
            <a:rPr lang="nl-NL" dirty="0"/>
            <a:t>Zo'n 30 scholen</a:t>
          </a:r>
          <a:endParaRPr lang="en-US" dirty="0"/>
        </a:p>
      </dgm:t>
    </dgm:pt>
    <dgm:pt modelId="{22D1A17F-91F3-414D-87E6-CBA8722A2BDB}" type="parTrans" cxnId="{0C942FDA-1882-4B6F-86FF-6AFCDF5A4956}">
      <dgm:prSet/>
      <dgm:spPr/>
      <dgm:t>
        <a:bodyPr/>
        <a:lstStyle/>
        <a:p>
          <a:endParaRPr lang="en-US"/>
        </a:p>
      </dgm:t>
    </dgm:pt>
    <dgm:pt modelId="{2F833822-4E0D-4870-9A59-229BC38FCCE1}" type="sibTrans" cxnId="{0C942FDA-1882-4B6F-86FF-6AFCDF5A4956}">
      <dgm:prSet/>
      <dgm:spPr/>
      <dgm:t>
        <a:bodyPr/>
        <a:lstStyle/>
        <a:p>
          <a:endParaRPr lang="en-US"/>
        </a:p>
      </dgm:t>
    </dgm:pt>
    <dgm:pt modelId="{E209E0D8-9707-4D42-BDA6-CF6079716EC4}">
      <dgm:prSet/>
      <dgm:spPr/>
      <dgm:t>
        <a:bodyPr/>
        <a:lstStyle/>
        <a:p>
          <a:r>
            <a:rPr lang="nl-NL" dirty="0"/>
            <a:t>Verspreid door heel Nederland</a:t>
          </a:r>
          <a:endParaRPr lang="en-US" dirty="0"/>
        </a:p>
      </dgm:t>
    </dgm:pt>
    <dgm:pt modelId="{6585CC85-7513-4365-B245-EBAC31335B7C}" type="parTrans" cxnId="{B1B6FF1C-D0CD-42DC-9971-A3528822DDB7}">
      <dgm:prSet/>
      <dgm:spPr/>
      <dgm:t>
        <a:bodyPr/>
        <a:lstStyle/>
        <a:p>
          <a:endParaRPr lang="en-US"/>
        </a:p>
      </dgm:t>
    </dgm:pt>
    <dgm:pt modelId="{5F65693B-24F9-4BA7-948A-CFF00736020D}" type="sibTrans" cxnId="{B1B6FF1C-D0CD-42DC-9971-A3528822DDB7}">
      <dgm:prSet/>
      <dgm:spPr/>
      <dgm:t>
        <a:bodyPr/>
        <a:lstStyle/>
        <a:p>
          <a:endParaRPr lang="en-US"/>
        </a:p>
      </dgm:t>
    </dgm:pt>
    <dgm:pt modelId="{37E381A3-E350-434C-942F-D02A583E26C1}">
      <dgm:prSet/>
      <dgm:spPr/>
      <dgm:t>
        <a:bodyPr/>
        <a:lstStyle/>
        <a:p>
          <a:r>
            <a:rPr lang="nl-NL" dirty="0"/>
            <a:t>Soms combineren scholen verschillende onderwijsconcepten </a:t>
          </a:r>
          <a:endParaRPr lang="en-US" dirty="0"/>
        </a:p>
      </dgm:t>
    </dgm:pt>
    <dgm:pt modelId="{0B00D656-2614-4A9F-B79E-344A1322EB4E}" type="parTrans" cxnId="{8668E6D4-0D0C-4FC4-AE9F-F6F7633E1569}">
      <dgm:prSet/>
      <dgm:spPr/>
      <dgm:t>
        <a:bodyPr/>
        <a:lstStyle/>
        <a:p>
          <a:endParaRPr lang="en-US"/>
        </a:p>
      </dgm:t>
    </dgm:pt>
    <dgm:pt modelId="{AB96ECFD-A6F9-48A9-AADB-C1378F629648}" type="sibTrans" cxnId="{8668E6D4-0D0C-4FC4-AE9F-F6F7633E1569}">
      <dgm:prSet/>
      <dgm:spPr/>
      <dgm:t>
        <a:bodyPr/>
        <a:lstStyle/>
        <a:p>
          <a:endParaRPr lang="en-US"/>
        </a:p>
      </dgm:t>
    </dgm:pt>
    <dgm:pt modelId="{6C001B65-6985-4141-8D58-DCDD5006287F}">
      <dgm:prSet/>
      <dgm:spPr/>
      <dgm:t>
        <a:bodyPr/>
        <a:lstStyle/>
        <a:p>
          <a:r>
            <a:rPr lang="nl-NL" dirty="0"/>
            <a:t>Veel basisscholen hebben bepaalde elementen uit EGO in hun onderwijs overgenomen</a:t>
          </a:r>
          <a:endParaRPr lang="en-US" dirty="0"/>
        </a:p>
      </dgm:t>
    </dgm:pt>
    <dgm:pt modelId="{9E6BA54B-3E07-409C-98DD-16A3FEAFCE1F}" type="parTrans" cxnId="{4F87409D-104E-4246-90F9-FE34F64B140D}">
      <dgm:prSet/>
      <dgm:spPr/>
      <dgm:t>
        <a:bodyPr/>
        <a:lstStyle/>
        <a:p>
          <a:endParaRPr lang="en-US"/>
        </a:p>
      </dgm:t>
    </dgm:pt>
    <dgm:pt modelId="{4A5D60B5-82DF-474D-BD2F-9B4E68969BF0}" type="sibTrans" cxnId="{4F87409D-104E-4246-90F9-FE34F64B140D}">
      <dgm:prSet/>
      <dgm:spPr/>
      <dgm:t>
        <a:bodyPr/>
        <a:lstStyle/>
        <a:p>
          <a:endParaRPr lang="en-US"/>
        </a:p>
      </dgm:t>
    </dgm:pt>
    <dgm:pt modelId="{698C22EF-B069-45E1-BC63-C9DA591BEF2B}" type="pres">
      <dgm:prSet presAssocID="{FFDE63F1-C721-421D-BBA5-B819126E9D0E}" presName="linear" presStyleCnt="0">
        <dgm:presLayoutVars>
          <dgm:animLvl val="lvl"/>
          <dgm:resizeHandles val="exact"/>
        </dgm:presLayoutVars>
      </dgm:prSet>
      <dgm:spPr/>
    </dgm:pt>
    <dgm:pt modelId="{6C8131F7-FC34-40FE-95C7-BF32501BBDB2}" type="pres">
      <dgm:prSet presAssocID="{4D850A78-A474-4955-ADFC-92F7B4B379D3}" presName="parentText" presStyleLbl="node1" presStyleIdx="0" presStyleCnt="4">
        <dgm:presLayoutVars>
          <dgm:chMax val="0"/>
          <dgm:bulletEnabled val="1"/>
        </dgm:presLayoutVars>
      </dgm:prSet>
      <dgm:spPr/>
    </dgm:pt>
    <dgm:pt modelId="{AC193DFD-754A-47F1-93EE-54D69EDED316}" type="pres">
      <dgm:prSet presAssocID="{2F833822-4E0D-4870-9A59-229BC38FCCE1}" presName="spacer" presStyleCnt="0"/>
      <dgm:spPr/>
    </dgm:pt>
    <dgm:pt modelId="{84878719-E058-4FF7-AC7C-2656BEF484AA}" type="pres">
      <dgm:prSet presAssocID="{E209E0D8-9707-4D42-BDA6-CF6079716EC4}" presName="parentText" presStyleLbl="node1" presStyleIdx="1" presStyleCnt="4">
        <dgm:presLayoutVars>
          <dgm:chMax val="0"/>
          <dgm:bulletEnabled val="1"/>
        </dgm:presLayoutVars>
      </dgm:prSet>
      <dgm:spPr/>
    </dgm:pt>
    <dgm:pt modelId="{66C32C5D-C20A-4A9F-8598-518FA69B411D}" type="pres">
      <dgm:prSet presAssocID="{5F65693B-24F9-4BA7-948A-CFF00736020D}" presName="spacer" presStyleCnt="0"/>
      <dgm:spPr/>
    </dgm:pt>
    <dgm:pt modelId="{DB15DA87-3B4B-4B5E-BB08-C6FD9FFE431C}" type="pres">
      <dgm:prSet presAssocID="{37E381A3-E350-434C-942F-D02A583E26C1}" presName="parentText" presStyleLbl="node1" presStyleIdx="2" presStyleCnt="4">
        <dgm:presLayoutVars>
          <dgm:chMax val="0"/>
          <dgm:bulletEnabled val="1"/>
        </dgm:presLayoutVars>
      </dgm:prSet>
      <dgm:spPr/>
    </dgm:pt>
    <dgm:pt modelId="{8C6C124B-B7F4-450F-8CCC-BC066DEFF6DE}" type="pres">
      <dgm:prSet presAssocID="{AB96ECFD-A6F9-48A9-AADB-C1378F629648}" presName="spacer" presStyleCnt="0"/>
      <dgm:spPr/>
    </dgm:pt>
    <dgm:pt modelId="{55E2B06A-9F61-4901-9949-1BC3C17E9C53}" type="pres">
      <dgm:prSet presAssocID="{6C001B65-6985-4141-8D58-DCDD5006287F}" presName="parentText" presStyleLbl="node1" presStyleIdx="3" presStyleCnt="4">
        <dgm:presLayoutVars>
          <dgm:chMax val="0"/>
          <dgm:bulletEnabled val="1"/>
        </dgm:presLayoutVars>
      </dgm:prSet>
      <dgm:spPr/>
    </dgm:pt>
  </dgm:ptLst>
  <dgm:cxnLst>
    <dgm:cxn modelId="{49A7DB0D-6080-4AA1-BA3A-8A25785FED0B}" type="presOf" srcId="{6C001B65-6985-4141-8D58-DCDD5006287F}" destId="{55E2B06A-9F61-4901-9949-1BC3C17E9C53}" srcOrd="0" destOrd="0" presId="urn:microsoft.com/office/officeart/2005/8/layout/vList2"/>
    <dgm:cxn modelId="{BADC3814-646E-4129-92F0-23585044EFBF}" type="presOf" srcId="{FFDE63F1-C721-421D-BBA5-B819126E9D0E}" destId="{698C22EF-B069-45E1-BC63-C9DA591BEF2B}" srcOrd="0" destOrd="0" presId="urn:microsoft.com/office/officeart/2005/8/layout/vList2"/>
    <dgm:cxn modelId="{B1B6FF1C-D0CD-42DC-9971-A3528822DDB7}" srcId="{FFDE63F1-C721-421D-BBA5-B819126E9D0E}" destId="{E209E0D8-9707-4D42-BDA6-CF6079716EC4}" srcOrd="1" destOrd="0" parTransId="{6585CC85-7513-4365-B245-EBAC31335B7C}" sibTransId="{5F65693B-24F9-4BA7-948A-CFF00736020D}"/>
    <dgm:cxn modelId="{4F87409D-104E-4246-90F9-FE34F64B140D}" srcId="{FFDE63F1-C721-421D-BBA5-B819126E9D0E}" destId="{6C001B65-6985-4141-8D58-DCDD5006287F}" srcOrd="3" destOrd="0" parTransId="{9E6BA54B-3E07-409C-98DD-16A3FEAFCE1F}" sibTransId="{4A5D60B5-82DF-474D-BD2F-9B4E68969BF0}"/>
    <dgm:cxn modelId="{6D4AA3C2-DA55-4C3E-AB73-8B36C79B5321}" type="presOf" srcId="{4D850A78-A474-4955-ADFC-92F7B4B379D3}" destId="{6C8131F7-FC34-40FE-95C7-BF32501BBDB2}" srcOrd="0" destOrd="0" presId="urn:microsoft.com/office/officeart/2005/8/layout/vList2"/>
    <dgm:cxn modelId="{8668E6D4-0D0C-4FC4-AE9F-F6F7633E1569}" srcId="{FFDE63F1-C721-421D-BBA5-B819126E9D0E}" destId="{37E381A3-E350-434C-942F-D02A583E26C1}" srcOrd="2" destOrd="0" parTransId="{0B00D656-2614-4A9F-B79E-344A1322EB4E}" sibTransId="{AB96ECFD-A6F9-48A9-AADB-C1378F629648}"/>
    <dgm:cxn modelId="{0C942FDA-1882-4B6F-86FF-6AFCDF5A4956}" srcId="{FFDE63F1-C721-421D-BBA5-B819126E9D0E}" destId="{4D850A78-A474-4955-ADFC-92F7B4B379D3}" srcOrd="0" destOrd="0" parTransId="{22D1A17F-91F3-414D-87E6-CBA8722A2BDB}" sibTransId="{2F833822-4E0D-4870-9A59-229BC38FCCE1}"/>
    <dgm:cxn modelId="{69BA76F0-1977-47D0-9653-B7603380AE94}" type="presOf" srcId="{E209E0D8-9707-4D42-BDA6-CF6079716EC4}" destId="{84878719-E058-4FF7-AC7C-2656BEF484AA}" srcOrd="0" destOrd="0" presId="urn:microsoft.com/office/officeart/2005/8/layout/vList2"/>
    <dgm:cxn modelId="{16755BFA-E8B3-485A-A0EC-3CB78BB68755}" type="presOf" srcId="{37E381A3-E350-434C-942F-D02A583E26C1}" destId="{DB15DA87-3B4B-4B5E-BB08-C6FD9FFE431C}" srcOrd="0" destOrd="0" presId="urn:microsoft.com/office/officeart/2005/8/layout/vList2"/>
    <dgm:cxn modelId="{D2353B46-D5EF-4B87-89F9-1B491C826DA5}" type="presParOf" srcId="{698C22EF-B069-45E1-BC63-C9DA591BEF2B}" destId="{6C8131F7-FC34-40FE-95C7-BF32501BBDB2}" srcOrd="0" destOrd="0" presId="urn:microsoft.com/office/officeart/2005/8/layout/vList2"/>
    <dgm:cxn modelId="{8C872E1E-3B62-4B80-B0C8-7B07361993BB}" type="presParOf" srcId="{698C22EF-B069-45E1-BC63-C9DA591BEF2B}" destId="{AC193DFD-754A-47F1-93EE-54D69EDED316}" srcOrd="1" destOrd="0" presId="urn:microsoft.com/office/officeart/2005/8/layout/vList2"/>
    <dgm:cxn modelId="{97BFB349-437D-4E18-B021-E22BEDDB6414}" type="presParOf" srcId="{698C22EF-B069-45E1-BC63-C9DA591BEF2B}" destId="{84878719-E058-4FF7-AC7C-2656BEF484AA}" srcOrd="2" destOrd="0" presId="urn:microsoft.com/office/officeart/2005/8/layout/vList2"/>
    <dgm:cxn modelId="{98098E4D-0EF5-45A6-BF5E-184B0326C6B0}" type="presParOf" srcId="{698C22EF-B069-45E1-BC63-C9DA591BEF2B}" destId="{66C32C5D-C20A-4A9F-8598-518FA69B411D}" srcOrd="3" destOrd="0" presId="urn:microsoft.com/office/officeart/2005/8/layout/vList2"/>
    <dgm:cxn modelId="{86E65678-E967-484D-AE04-711E2FA612F1}" type="presParOf" srcId="{698C22EF-B069-45E1-BC63-C9DA591BEF2B}" destId="{DB15DA87-3B4B-4B5E-BB08-C6FD9FFE431C}" srcOrd="4" destOrd="0" presId="urn:microsoft.com/office/officeart/2005/8/layout/vList2"/>
    <dgm:cxn modelId="{B7CACD21-57DB-4948-B953-287724A09C93}" type="presParOf" srcId="{698C22EF-B069-45E1-BC63-C9DA591BEF2B}" destId="{8C6C124B-B7F4-450F-8CCC-BC066DEFF6DE}" srcOrd="5" destOrd="0" presId="urn:microsoft.com/office/officeart/2005/8/layout/vList2"/>
    <dgm:cxn modelId="{184E56A2-0A79-4837-9AD0-5AC5FBAA11DA}" type="presParOf" srcId="{698C22EF-B069-45E1-BC63-C9DA591BEF2B}" destId="{55E2B06A-9F61-4901-9949-1BC3C17E9C5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131F7-FC34-40FE-95C7-BF32501BBDB2}">
      <dsp:nvSpPr>
        <dsp:cNvPr id="0" name=""/>
        <dsp:cNvSpPr/>
      </dsp:nvSpPr>
      <dsp:spPr>
        <a:xfrm>
          <a:off x="0" y="408046"/>
          <a:ext cx="5750806" cy="8384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Zo'n 30 scholen</a:t>
          </a:r>
          <a:endParaRPr lang="en-US" sz="2100" kern="1200" dirty="0"/>
        </a:p>
      </dsp:txBody>
      <dsp:txXfrm>
        <a:off x="40930" y="448976"/>
        <a:ext cx="5668946" cy="756591"/>
      </dsp:txXfrm>
    </dsp:sp>
    <dsp:sp modelId="{84878719-E058-4FF7-AC7C-2656BEF484AA}">
      <dsp:nvSpPr>
        <dsp:cNvPr id="0" name=""/>
        <dsp:cNvSpPr/>
      </dsp:nvSpPr>
      <dsp:spPr>
        <a:xfrm>
          <a:off x="0" y="1306977"/>
          <a:ext cx="5750806" cy="8384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Verspreid door heel Nederland</a:t>
          </a:r>
          <a:endParaRPr lang="en-US" sz="2100" kern="1200" dirty="0"/>
        </a:p>
      </dsp:txBody>
      <dsp:txXfrm>
        <a:off x="40930" y="1347907"/>
        <a:ext cx="5668946" cy="756591"/>
      </dsp:txXfrm>
    </dsp:sp>
    <dsp:sp modelId="{DB15DA87-3B4B-4B5E-BB08-C6FD9FFE431C}">
      <dsp:nvSpPr>
        <dsp:cNvPr id="0" name=""/>
        <dsp:cNvSpPr/>
      </dsp:nvSpPr>
      <dsp:spPr>
        <a:xfrm>
          <a:off x="0" y="2205909"/>
          <a:ext cx="5750806" cy="8384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Soms combineren scholen verschillende onderwijsconcepten </a:t>
          </a:r>
          <a:endParaRPr lang="en-US" sz="2100" kern="1200" dirty="0"/>
        </a:p>
      </dsp:txBody>
      <dsp:txXfrm>
        <a:off x="40930" y="2246839"/>
        <a:ext cx="5668946" cy="756591"/>
      </dsp:txXfrm>
    </dsp:sp>
    <dsp:sp modelId="{55E2B06A-9F61-4901-9949-1BC3C17E9C53}">
      <dsp:nvSpPr>
        <dsp:cNvPr id="0" name=""/>
        <dsp:cNvSpPr/>
      </dsp:nvSpPr>
      <dsp:spPr>
        <a:xfrm>
          <a:off x="0" y="3104840"/>
          <a:ext cx="5750806" cy="8384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Veel basisscholen hebben bepaalde elementen uit EGO in hun onderwijs overgenomen</a:t>
          </a:r>
          <a:endParaRPr lang="en-US" sz="2100" kern="1200" dirty="0"/>
        </a:p>
      </dsp:txBody>
      <dsp:txXfrm>
        <a:off x="40930" y="3145770"/>
        <a:ext cx="5668946" cy="7565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024FB-35EF-A6AC-BF0F-E183C5B17EA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9015101-FA29-CFE2-CC34-EA19B0176A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C63A3ED-C12F-080B-7C7A-28F7362D4EC6}"/>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5" name="Tijdelijke aanduiding voor voettekst 4">
            <a:extLst>
              <a:ext uri="{FF2B5EF4-FFF2-40B4-BE49-F238E27FC236}">
                <a16:creationId xmlns:a16="http://schemas.microsoft.com/office/drawing/2014/main" id="{EB803DBE-BA7A-01F6-F854-44BAD45D5B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CDDBD4-C023-AF87-A63C-ED1FCEC922FF}"/>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263446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ADC15-058C-810F-40A6-75CB01B4727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E597420-9198-807A-C565-DEA3E51A221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EEB1B0-213D-C34E-8E51-3D89F327AF23}"/>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5" name="Tijdelijke aanduiding voor voettekst 4">
            <a:extLst>
              <a:ext uri="{FF2B5EF4-FFF2-40B4-BE49-F238E27FC236}">
                <a16:creationId xmlns:a16="http://schemas.microsoft.com/office/drawing/2014/main" id="{16CFD8DB-AEED-A0AB-C762-80C7BDFD80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6707DE-0CDA-0E0A-98BB-AACFF8CFDBC2}"/>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272127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C0195B-78E7-C7B6-7231-C36EFFB3D6B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5FBAE24-A386-CCF4-EEBF-52DA230BCB8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6F6BF8-ADB2-2677-85E9-A0552DD6E149}"/>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5" name="Tijdelijke aanduiding voor voettekst 4">
            <a:extLst>
              <a:ext uri="{FF2B5EF4-FFF2-40B4-BE49-F238E27FC236}">
                <a16:creationId xmlns:a16="http://schemas.microsoft.com/office/drawing/2014/main" id="{E44207CB-A00F-8DFC-0772-45D9E88308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EBC74B-8FEA-48B2-FE90-EB28DD578C68}"/>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340852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3AB95-EAD5-79A8-1285-B598D10D039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4DC949-D6A3-6B08-4A37-4481063CE74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BC53B2-A1B8-08C0-3DB5-702C0F1B0235}"/>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5" name="Tijdelijke aanduiding voor voettekst 4">
            <a:extLst>
              <a:ext uri="{FF2B5EF4-FFF2-40B4-BE49-F238E27FC236}">
                <a16:creationId xmlns:a16="http://schemas.microsoft.com/office/drawing/2014/main" id="{7ADD344D-33A4-DE72-131A-965DFF94D3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0ED121-A463-33B0-0A2F-709FABBE1F51}"/>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395112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1E348-E784-CD71-B5A9-29E2265BB3E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B0158D3-D21C-6DFE-C9E3-3E8580D13F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0574639-6411-D8A2-1239-75FA6E3953D7}"/>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5" name="Tijdelijke aanduiding voor voettekst 4">
            <a:extLst>
              <a:ext uri="{FF2B5EF4-FFF2-40B4-BE49-F238E27FC236}">
                <a16:creationId xmlns:a16="http://schemas.microsoft.com/office/drawing/2014/main" id="{74D21BC8-D330-1F36-1DC9-A28074EE8B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F56D4EE-828A-20E9-2F6B-9F8B4D9B298A}"/>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341656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51C46-6CD9-67EB-BC09-F8ED2823A81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B520FE-C4F2-42B1-7B54-ED5B1379062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D5C73AB-5E31-63E0-C481-20E7137EC6C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0D9B9C-0240-6453-F06C-9E124B03F6F8}"/>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6" name="Tijdelijke aanduiding voor voettekst 5">
            <a:extLst>
              <a:ext uri="{FF2B5EF4-FFF2-40B4-BE49-F238E27FC236}">
                <a16:creationId xmlns:a16="http://schemas.microsoft.com/office/drawing/2014/main" id="{8D3C19D3-90B6-309B-7A4F-96194CA883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6A7D93-8B6C-4905-92E4-F818C4EAB744}"/>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137584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E4777-0EC5-0274-622B-EFFBF0AA7C0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2DAE7A0-7228-C0E2-4854-8CE22701D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95210BD-142D-C264-72A4-DB0E3E927A2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A5F76EA-FC8E-29CA-02DC-A0405703A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D3532C4-7666-2EF2-41C1-74E30EE9DD1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C0C3CFA-0F14-AF5F-97D9-A04F40AAECE0}"/>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8" name="Tijdelijke aanduiding voor voettekst 7">
            <a:extLst>
              <a:ext uri="{FF2B5EF4-FFF2-40B4-BE49-F238E27FC236}">
                <a16:creationId xmlns:a16="http://schemas.microsoft.com/office/drawing/2014/main" id="{968C8EB1-A5B2-FBE2-F104-A690EB1F735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CE85F72-78B9-CD44-8A6E-DA51EC307CDE}"/>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225907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D6D13-93AC-E587-8784-EEA751CE16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FE27EDF-74D6-9DEB-E1DE-F41B9BA9AD4E}"/>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4" name="Tijdelijke aanduiding voor voettekst 3">
            <a:extLst>
              <a:ext uri="{FF2B5EF4-FFF2-40B4-BE49-F238E27FC236}">
                <a16:creationId xmlns:a16="http://schemas.microsoft.com/office/drawing/2014/main" id="{A0A3C23D-8351-1D19-C62F-46F29F94804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D5933AD-F4F4-3692-C82F-F281FE5F8F7C}"/>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170706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D936FEA-10BB-BF7D-C9D0-7CE1580715A2}"/>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3" name="Tijdelijke aanduiding voor voettekst 2">
            <a:extLst>
              <a:ext uri="{FF2B5EF4-FFF2-40B4-BE49-F238E27FC236}">
                <a16:creationId xmlns:a16="http://schemas.microsoft.com/office/drawing/2014/main" id="{C88DC810-07BA-5C9A-F02E-E69E0CC5FAA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51DAA6A-E647-DC58-B41F-E6B19805FFCE}"/>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87545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54A44-3088-1DE3-86F2-CE53A9360B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608D607-E47A-6783-4F37-B71D2EB6C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18D605F-4257-9EFB-2274-CD1590AB0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6AA20AC-E219-3083-5FCA-28BDEE5E53B1}"/>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6" name="Tijdelijke aanduiding voor voettekst 5">
            <a:extLst>
              <a:ext uri="{FF2B5EF4-FFF2-40B4-BE49-F238E27FC236}">
                <a16:creationId xmlns:a16="http://schemas.microsoft.com/office/drawing/2014/main" id="{A09F7C9B-3A4C-9994-ED9C-4C641D2EFE0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D142BF-89B3-F097-0135-D08466D087EB}"/>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292060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74BBB-A911-93BB-E725-10AC8C0786B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C32CBA7-E536-C57D-A9C7-6751678DD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FF855FD-6681-2072-DF90-1656B4210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FB3D401-5170-5BDF-1A13-B60B619468A0}"/>
              </a:ext>
            </a:extLst>
          </p:cNvPr>
          <p:cNvSpPr>
            <a:spLocks noGrp="1"/>
          </p:cNvSpPr>
          <p:nvPr>
            <p:ph type="dt" sz="half" idx="10"/>
          </p:nvPr>
        </p:nvSpPr>
        <p:spPr/>
        <p:txBody>
          <a:bodyPr/>
          <a:lstStyle/>
          <a:p>
            <a:fld id="{CB6F4CE1-191B-4329-966D-1F992D8DA837}" type="datetimeFigureOut">
              <a:rPr lang="nl-NL" smtClean="0"/>
              <a:t>3-10-2024</a:t>
            </a:fld>
            <a:endParaRPr lang="nl-NL"/>
          </a:p>
        </p:txBody>
      </p:sp>
      <p:sp>
        <p:nvSpPr>
          <p:cNvPr id="6" name="Tijdelijke aanduiding voor voettekst 5">
            <a:extLst>
              <a:ext uri="{FF2B5EF4-FFF2-40B4-BE49-F238E27FC236}">
                <a16:creationId xmlns:a16="http://schemas.microsoft.com/office/drawing/2014/main" id="{8F96B01B-447F-A574-66DB-22DFD029FC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E413DC-4DE6-A1FD-1726-EC4C4989DB9A}"/>
              </a:ext>
            </a:extLst>
          </p:cNvPr>
          <p:cNvSpPr>
            <a:spLocks noGrp="1"/>
          </p:cNvSpPr>
          <p:nvPr>
            <p:ph type="sldNum" sz="quarter" idx="12"/>
          </p:nvPr>
        </p:nvSpPr>
        <p:spPr/>
        <p:txBody>
          <a:bodyPr/>
          <a:lstStyle/>
          <a:p>
            <a:fld id="{8BEF20D6-36B9-4736-9B79-765BC95A542F}" type="slidenum">
              <a:rPr lang="nl-NL" smtClean="0"/>
              <a:t>‹nr.›</a:t>
            </a:fld>
            <a:endParaRPr lang="nl-NL"/>
          </a:p>
        </p:txBody>
      </p:sp>
    </p:spTree>
    <p:extLst>
      <p:ext uri="{BB962C8B-B14F-4D97-AF65-F5344CB8AC3E}">
        <p14:creationId xmlns:p14="http://schemas.microsoft.com/office/powerpoint/2010/main" val="205167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88572D0-125F-C01D-083C-78F938C1B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0558F6E-561E-9C56-5ED1-9B6C5E5F9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0072FED-158C-BCD7-30EF-55E8E31B8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6F4CE1-191B-4329-966D-1F992D8DA837}" type="datetimeFigureOut">
              <a:rPr lang="nl-NL" smtClean="0"/>
              <a:t>3-10-2024</a:t>
            </a:fld>
            <a:endParaRPr lang="nl-NL"/>
          </a:p>
        </p:txBody>
      </p:sp>
      <p:sp>
        <p:nvSpPr>
          <p:cNvPr id="5" name="Tijdelijke aanduiding voor voettekst 4">
            <a:extLst>
              <a:ext uri="{FF2B5EF4-FFF2-40B4-BE49-F238E27FC236}">
                <a16:creationId xmlns:a16="http://schemas.microsoft.com/office/drawing/2014/main" id="{DA6C6D8F-21C9-1C22-4CAE-4263CE562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221C840-79ED-6F15-AAED-5B9ACFF42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EF20D6-36B9-4736-9B79-765BC95A542F}" type="slidenum">
              <a:rPr lang="nl-NL" smtClean="0"/>
              <a:t>‹nr.›</a:t>
            </a:fld>
            <a:endParaRPr lang="nl-NL"/>
          </a:p>
        </p:txBody>
      </p:sp>
    </p:spTree>
    <p:extLst>
      <p:ext uri="{BB962C8B-B14F-4D97-AF65-F5344CB8AC3E}">
        <p14:creationId xmlns:p14="http://schemas.microsoft.com/office/powerpoint/2010/main" val="274861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HrMh67TJHCg?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cholenopdekaart.nl/zoeken/basisscholen?zoektermen=EGO&amp;weergave=Kaart&amp;onderwijsconcept=3" TargetMode="External"/><Relationship Id="rId3" Type="http://schemas.openxmlformats.org/officeDocument/2006/relationships/hyperlink" Target="https://jeelo.nl/over-jeelo/" TargetMode="External"/><Relationship Id="rId7" Type="http://schemas.openxmlformats.org/officeDocument/2006/relationships/hyperlink" Target="https://scholenopdekaart.nl/basisscholen/onderwijsconcept/jeelo/#:~:text=Basisprincipes%20van%20het%20jeelo%2Donderwijs&amp;text=Leerlingen%20moeten%20zien%20en%20voelen,veilige%2C%20betrouwbare%20en%20duurzame%20wijze."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www.onderwijsconsument.nl/wat-ervaringsgericht-onderwijs-voor-onderwijsconcept/" TargetMode="External"/><Relationship Id="rId5" Type="http://schemas.openxmlformats.org/officeDocument/2006/relationships/hyperlink" Target="https://wij-leren.nl/ervaringsgericht-onderwijs.php" TargetMode="External"/><Relationship Id="rId4" Type="http://schemas.openxmlformats.org/officeDocument/2006/relationships/hyperlink" Target="https://jeelo.nl/wp-content/uploads/brochures/Het-streefbeeld-van-Jeelo.pdf" TargetMode="External"/><Relationship Id="rId9" Type="http://schemas.openxmlformats.org/officeDocument/2006/relationships/hyperlink" Target="https://wijzeroverdebasisschool.nl/uitleg/ervaringsgericht-onderwij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Dr_k37N6Wt8?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arie Kondo in je klaslokaal: 10 tips | Juf &amp; Meester">
            <a:extLst>
              <a:ext uri="{FF2B5EF4-FFF2-40B4-BE49-F238E27FC236}">
                <a16:creationId xmlns:a16="http://schemas.microsoft.com/office/drawing/2014/main" id="{5D8A38EB-BD57-94A7-440E-E2D1DE887C0A}"/>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7397" r="-1" b="799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FA225DC-D139-A21A-3EFF-835505D9E40B}"/>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EGO &amp; Jeelo</a:t>
            </a:r>
          </a:p>
        </p:txBody>
      </p:sp>
      <p:sp>
        <p:nvSpPr>
          <p:cNvPr id="3" name="Tijdelijke aanduiding voor inhoud 2">
            <a:extLst>
              <a:ext uri="{FF2B5EF4-FFF2-40B4-BE49-F238E27FC236}">
                <a16:creationId xmlns:a16="http://schemas.microsoft.com/office/drawing/2014/main" id="{D5B3A487-6506-463D-2542-F6CE3647A4AB}"/>
              </a:ext>
            </a:extLst>
          </p:cNvPr>
          <p:cNvSpPr>
            <a:spLocks noGrp="1"/>
          </p:cNvSpPr>
          <p:nvPr>
            <p:ph idx="1"/>
          </p:nvPr>
        </p:nvSpPr>
        <p:spPr>
          <a:xfrm>
            <a:off x="1527048" y="4599432"/>
            <a:ext cx="9144000" cy="1536192"/>
          </a:xfrm>
        </p:spPr>
        <p:txBody>
          <a:bodyPr vert="horz" lIns="91440" tIns="45720" rIns="91440" bIns="45720" rtlCol="0">
            <a:normAutofit/>
          </a:bodyPr>
          <a:lstStyle/>
          <a:p>
            <a:pPr marL="0" indent="0" algn="ctr">
              <a:buNone/>
            </a:pPr>
            <a:r>
              <a:rPr lang="en-US" sz="2400" err="1">
                <a:solidFill>
                  <a:schemeClr val="bg1"/>
                </a:solidFill>
              </a:rPr>
              <a:t>Onderwijsconcepten</a:t>
            </a:r>
            <a:endParaRPr lang="en-US" sz="2400">
              <a:solidFill>
                <a:schemeClr val="bg1"/>
              </a:solidFill>
            </a:endParaRPr>
          </a:p>
          <a:p>
            <a:pPr marL="0" indent="0" algn="ctr">
              <a:buNone/>
            </a:pPr>
            <a:r>
              <a:rPr lang="en-US" sz="1600" i="1" err="1">
                <a:solidFill>
                  <a:schemeClr val="bg1"/>
                </a:solidFill>
              </a:rPr>
              <a:t>Studieteam</a:t>
            </a:r>
            <a:r>
              <a:rPr lang="en-US" sz="1600" i="1">
                <a:solidFill>
                  <a:schemeClr val="bg1"/>
                </a:solidFill>
              </a:rPr>
              <a:t> V2D</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37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15ACE5-178C-7E09-12C1-FA1655436505}"/>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b="1"/>
              <a:t>Jeelo</a:t>
            </a:r>
            <a:br>
              <a:rPr lang="en-US" sz="3400"/>
            </a:br>
            <a:r>
              <a:rPr lang="en-US" sz="3400"/>
              <a:t>Geschiedenis</a:t>
            </a:r>
          </a:p>
        </p:txBody>
      </p:sp>
      <p:sp>
        <p:nvSpPr>
          <p:cNvPr id="42" name="Rectangle 4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kstvak 4">
            <a:extLst>
              <a:ext uri="{FF2B5EF4-FFF2-40B4-BE49-F238E27FC236}">
                <a16:creationId xmlns:a16="http://schemas.microsoft.com/office/drawing/2014/main" id="{8AE119B3-9679-2A9B-FE20-F3C36E6E5D10}"/>
              </a:ext>
            </a:extLst>
          </p:cNvPr>
          <p:cNvSpPr txBox="1"/>
          <p:nvPr/>
        </p:nvSpPr>
        <p:spPr>
          <a:xfrm>
            <a:off x="411479" y="2300879"/>
            <a:ext cx="4498848" cy="358444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err="1"/>
              <a:t>Ontstaan</a:t>
            </a:r>
            <a:r>
              <a:rPr lang="en-US"/>
              <a:t> in Oost Brabant</a:t>
            </a:r>
          </a:p>
          <a:p>
            <a:pPr marL="285750" indent="-228600">
              <a:lnSpc>
                <a:spcPct val="90000"/>
              </a:lnSpc>
              <a:spcAft>
                <a:spcPts val="600"/>
              </a:spcAft>
              <a:buFont typeface="Arial" panose="020B0604020202020204" pitchFamily="34" charset="0"/>
              <a:buChar char="•"/>
            </a:pPr>
            <a:r>
              <a:rPr lang="en-US" err="1"/>
              <a:t>Scholen</a:t>
            </a:r>
            <a:r>
              <a:rPr lang="en-US"/>
              <a:t> </a:t>
            </a:r>
            <a:r>
              <a:rPr lang="en-US" err="1"/>
              <a:t>konden</a:t>
            </a:r>
            <a:r>
              <a:rPr lang="en-US"/>
              <a:t> </a:t>
            </a:r>
            <a:r>
              <a:rPr lang="en-US" err="1"/>
              <a:t>niet</a:t>
            </a:r>
            <a:r>
              <a:rPr lang="en-US"/>
              <a:t> </a:t>
            </a:r>
            <a:r>
              <a:rPr lang="en-US" err="1"/>
              <a:t>inspelen</a:t>
            </a:r>
            <a:r>
              <a:rPr lang="en-US"/>
              <a:t> op wat </a:t>
            </a:r>
            <a:r>
              <a:rPr lang="en-US" err="1"/>
              <a:t>ouders</a:t>
            </a:r>
            <a:r>
              <a:rPr lang="en-US"/>
              <a:t>, </a:t>
            </a:r>
            <a:r>
              <a:rPr lang="en-US" err="1"/>
              <a:t>leerlingen</a:t>
            </a:r>
            <a:r>
              <a:rPr lang="en-US"/>
              <a:t> </a:t>
            </a:r>
            <a:r>
              <a:rPr lang="en-US" err="1"/>
              <a:t>en</a:t>
            </a:r>
            <a:r>
              <a:rPr lang="en-US"/>
              <a:t> </a:t>
            </a:r>
            <a:r>
              <a:rPr lang="en-US" err="1"/>
              <a:t>maatschappij</a:t>
            </a:r>
            <a:r>
              <a:rPr lang="en-US"/>
              <a:t> </a:t>
            </a:r>
            <a:r>
              <a:rPr lang="en-US" err="1"/>
              <a:t>nodig</a:t>
            </a:r>
            <a:r>
              <a:rPr lang="en-US"/>
              <a:t> </a:t>
            </a:r>
            <a:r>
              <a:rPr lang="en-US" err="1"/>
              <a:t>hadden</a:t>
            </a:r>
            <a:endParaRPr lang="en-US"/>
          </a:p>
          <a:p>
            <a:pPr marL="285750" indent="-228600">
              <a:lnSpc>
                <a:spcPct val="90000"/>
              </a:lnSpc>
              <a:spcAft>
                <a:spcPts val="600"/>
              </a:spcAft>
              <a:buFont typeface="Arial" panose="020B0604020202020204" pitchFamily="34" charset="0"/>
              <a:buChar char="•"/>
            </a:pPr>
            <a:r>
              <a:rPr lang="en-US"/>
              <a:t>2008 </a:t>
            </a:r>
            <a:r>
              <a:rPr lang="en-US" err="1"/>
              <a:t>gestart</a:t>
            </a:r>
            <a:r>
              <a:rPr lang="en-US"/>
              <a:t>; </a:t>
            </a:r>
            <a:r>
              <a:rPr lang="en-US" err="1"/>
              <a:t>onafhankelijk</a:t>
            </a:r>
            <a:r>
              <a:rPr lang="en-US"/>
              <a:t> van </a:t>
            </a:r>
            <a:r>
              <a:rPr lang="en-US" err="1"/>
              <a:t>overheid</a:t>
            </a:r>
            <a:endParaRPr lang="en-US"/>
          </a:p>
          <a:p>
            <a:pPr marL="285750" indent="-228600">
              <a:lnSpc>
                <a:spcPct val="90000"/>
              </a:lnSpc>
              <a:spcAft>
                <a:spcPts val="600"/>
              </a:spcAft>
              <a:buFont typeface="Arial" panose="020B0604020202020204" pitchFamily="34" charset="0"/>
              <a:buChar char="•"/>
            </a:pPr>
            <a:r>
              <a:rPr lang="en-US" err="1"/>
              <a:t>Opgericht</a:t>
            </a:r>
            <a:r>
              <a:rPr lang="en-US"/>
              <a:t> door </a:t>
            </a:r>
            <a:r>
              <a:rPr lang="en-US" err="1"/>
              <a:t>samenwerkingsverband</a:t>
            </a:r>
            <a:endParaRPr lang="en-US"/>
          </a:p>
          <a:p>
            <a:pPr marL="285750" indent="-228600">
              <a:lnSpc>
                <a:spcPct val="90000"/>
              </a:lnSpc>
              <a:spcAft>
                <a:spcPts val="600"/>
              </a:spcAft>
              <a:buFont typeface="Arial" panose="020B0604020202020204" pitchFamily="34" charset="0"/>
              <a:buChar char="•"/>
            </a:pPr>
            <a:r>
              <a:rPr lang="en-US"/>
              <a:t>21e </a:t>
            </a:r>
            <a:r>
              <a:rPr lang="en-US" err="1"/>
              <a:t>eeuwse</a:t>
            </a:r>
            <a:r>
              <a:rPr lang="en-US"/>
              <a:t> </a:t>
            </a:r>
            <a:r>
              <a:rPr lang="en-US" err="1"/>
              <a:t>vaardigheden</a:t>
            </a:r>
            <a:endParaRPr lang="en-US"/>
          </a:p>
          <a:p>
            <a:pPr marL="742950" lvl="1" indent="-228600">
              <a:lnSpc>
                <a:spcPct val="90000"/>
              </a:lnSpc>
              <a:spcAft>
                <a:spcPts val="600"/>
              </a:spcAft>
              <a:buFont typeface="Arial" panose="020B0604020202020204" pitchFamily="34" charset="0"/>
              <a:buChar char="•"/>
            </a:pPr>
            <a:r>
              <a:rPr lang="en-US" err="1"/>
              <a:t>Samenwerken</a:t>
            </a:r>
            <a:endParaRPr lang="en-US"/>
          </a:p>
          <a:p>
            <a:pPr marL="742950" lvl="1" indent="-228600">
              <a:lnSpc>
                <a:spcPct val="90000"/>
              </a:lnSpc>
              <a:spcAft>
                <a:spcPts val="600"/>
              </a:spcAft>
              <a:buFont typeface="Arial" panose="020B0604020202020204" pitchFamily="34" charset="0"/>
              <a:buChar char="•"/>
            </a:pPr>
            <a:r>
              <a:rPr lang="en-US" err="1"/>
              <a:t>Kritisch</a:t>
            </a:r>
            <a:r>
              <a:rPr lang="en-US"/>
              <a:t> </a:t>
            </a:r>
            <a:r>
              <a:rPr lang="en-US" err="1"/>
              <a:t>denken</a:t>
            </a:r>
            <a:endParaRPr lang="en-US"/>
          </a:p>
          <a:p>
            <a:pPr marL="742950" lvl="1" indent="-228600">
              <a:lnSpc>
                <a:spcPct val="90000"/>
              </a:lnSpc>
              <a:spcAft>
                <a:spcPts val="600"/>
              </a:spcAft>
              <a:buFont typeface="Arial" panose="020B0604020202020204" pitchFamily="34" charset="0"/>
              <a:buChar char="•"/>
            </a:pPr>
            <a:r>
              <a:rPr lang="en-US" err="1"/>
              <a:t>Probleemoplossend</a:t>
            </a:r>
            <a:r>
              <a:rPr lang="en-US"/>
              <a:t> </a:t>
            </a:r>
            <a:r>
              <a:rPr lang="en-US" err="1"/>
              <a:t>vermogen</a:t>
            </a:r>
            <a:endParaRPr lang="en-US"/>
          </a:p>
          <a:p>
            <a:pPr marL="285750" indent="-228600">
              <a:lnSpc>
                <a:spcPct val="90000"/>
              </a:lnSpc>
              <a:spcAft>
                <a:spcPts val="600"/>
              </a:spcAft>
              <a:buFont typeface="Arial" panose="020B0604020202020204" pitchFamily="34" charset="0"/>
              <a:buChar char="•"/>
            </a:pPr>
            <a:endParaRPr lang="en-US" i="1"/>
          </a:p>
          <a:p>
            <a:pPr marL="285750" indent="-228600">
              <a:lnSpc>
                <a:spcPct val="90000"/>
              </a:lnSpc>
              <a:spcAft>
                <a:spcPts val="600"/>
              </a:spcAft>
              <a:buFont typeface="Arial" panose="020B0604020202020204" pitchFamily="34" charset="0"/>
              <a:buChar char="•"/>
            </a:pPr>
            <a:endParaRPr lang="en-US"/>
          </a:p>
        </p:txBody>
      </p:sp>
      <p:pic>
        <p:nvPicPr>
          <p:cNvPr id="4" name="Tijdelijke aanduiding voor inhoud 3" descr="Afbeelding met tekst, kaart, schermopname&#10;&#10;Automatisch gegenereerde beschrijving">
            <a:extLst>
              <a:ext uri="{FF2B5EF4-FFF2-40B4-BE49-F238E27FC236}">
                <a16:creationId xmlns:a16="http://schemas.microsoft.com/office/drawing/2014/main" id="{2525E772-9CF2-D732-CAD6-CE2E68D71E9E}"/>
              </a:ext>
            </a:extLst>
          </p:cNvPr>
          <p:cNvPicPr>
            <a:picLocks noGrp="1" noChangeAspect="1"/>
          </p:cNvPicPr>
          <p:nvPr>
            <p:ph idx="1"/>
          </p:nvPr>
        </p:nvPicPr>
        <p:blipFill>
          <a:blip r:embed="rId2"/>
          <a:srcRect t="6604" b="9713"/>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9" name="Afbeelding 8" descr="Afbeelding met tekst, Lettertype, lijn, typografie&#10;&#10;Automatisch gegenereerde beschrijving">
            <a:extLst>
              <a:ext uri="{FF2B5EF4-FFF2-40B4-BE49-F238E27FC236}">
                <a16:creationId xmlns:a16="http://schemas.microsoft.com/office/drawing/2014/main" id="{3FFD44AC-4816-B44D-CBA1-EFB592A9A913}"/>
              </a:ext>
            </a:extLst>
          </p:cNvPr>
          <p:cNvPicPr>
            <a:picLocks noChangeAspect="1"/>
          </p:cNvPicPr>
          <p:nvPr/>
        </p:nvPicPr>
        <p:blipFill>
          <a:blip r:embed="rId3"/>
          <a:stretch>
            <a:fillRect/>
          </a:stretch>
        </p:blipFill>
        <p:spPr>
          <a:xfrm>
            <a:off x="2337661" y="5830488"/>
            <a:ext cx="7516679" cy="879737"/>
          </a:xfrm>
          <a:prstGeom prst="rect">
            <a:avLst/>
          </a:prstGeom>
        </p:spPr>
      </p:pic>
    </p:spTree>
    <p:extLst>
      <p:ext uri="{BB962C8B-B14F-4D97-AF65-F5344CB8AC3E}">
        <p14:creationId xmlns:p14="http://schemas.microsoft.com/office/powerpoint/2010/main" val="350384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D67600-0F76-863C-872C-3D34288AE068}"/>
              </a:ext>
            </a:extLst>
          </p:cNvPr>
          <p:cNvSpPr>
            <a:spLocks noGrp="1"/>
          </p:cNvSpPr>
          <p:nvPr>
            <p:ph type="title"/>
          </p:nvPr>
        </p:nvSpPr>
        <p:spPr>
          <a:xfrm>
            <a:off x="5828363" y="-2874"/>
            <a:ext cx="4596245" cy="1711119"/>
          </a:xfrm>
        </p:spPr>
        <p:txBody>
          <a:bodyPr vert="horz" lIns="91440" tIns="45720" rIns="91440" bIns="45720" rtlCol="0" anchor="ctr">
            <a:normAutofit/>
          </a:bodyPr>
          <a:lstStyle/>
          <a:p>
            <a:r>
              <a:rPr lang="en-US" sz="3100" b="1" kern="1200" err="1">
                <a:latin typeface="+mj-lt"/>
                <a:ea typeface="+mj-ea"/>
                <a:cs typeface="+mj-cs"/>
              </a:rPr>
              <a:t>Jeelo</a:t>
            </a:r>
            <a:br>
              <a:rPr lang="en-US" sz="3100" kern="1200"/>
            </a:br>
            <a:r>
              <a:rPr lang="en-US" sz="2000" kern="1200" err="1">
                <a:latin typeface="+mj-lt"/>
                <a:ea typeface="+mj-ea"/>
                <a:cs typeface="+mj-cs"/>
              </a:rPr>
              <a:t>Uitgangspunten</a:t>
            </a:r>
            <a:r>
              <a:rPr lang="en-US" sz="2000" kern="1200">
                <a:latin typeface="+mj-lt"/>
                <a:ea typeface="+mj-ea"/>
                <a:cs typeface="+mj-cs"/>
              </a:rPr>
              <a:t>/</a:t>
            </a:r>
            <a:r>
              <a:rPr lang="en-US" sz="2000" kern="1200" err="1">
                <a:latin typeface="+mj-lt"/>
                <a:ea typeface="+mj-ea"/>
                <a:cs typeface="+mj-cs"/>
              </a:rPr>
              <a:t>kenmerken</a:t>
            </a:r>
            <a:endParaRPr lang="en-US" sz="2000" kern="1200">
              <a:latin typeface="+mj-lt"/>
            </a:endParaRPr>
          </a:p>
        </p:txBody>
      </p:sp>
      <p:sp>
        <p:nvSpPr>
          <p:cNvPr id="14" name="Rectangle 13">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ekst, Menselijk gezicht, tekenfilm, voedsel&#10;&#10;Automatisch gegenereerde beschrijving">
            <a:extLst>
              <a:ext uri="{FF2B5EF4-FFF2-40B4-BE49-F238E27FC236}">
                <a16:creationId xmlns:a16="http://schemas.microsoft.com/office/drawing/2014/main" id="{5A9301EF-1EF8-96E5-B93D-949DCB73B450}"/>
              </a:ext>
            </a:extLst>
          </p:cNvPr>
          <p:cNvPicPr>
            <a:picLocks noGrp="1" noChangeAspect="1"/>
          </p:cNvPicPr>
          <p:nvPr>
            <p:ph idx="1"/>
          </p:nvPr>
        </p:nvPicPr>
        <p:blipFill>
          <a:blip r:embed="rId2"/>
          <a:stretch>
            <a:fillRect/>
          </a:stretch>
        </p:blipFill>
        <p:spPr>
          <a:xfrm>
            <a:off x="2321949" y="-2873"/>
            <a:ext cx="3091048" cy="6859509"/>
          </a:xfrm>
          <a:prstGeom prst="rect">
            <a:avLst/>
          </a:prstGeom>
        </p:spPr>
      </p:pic>
      <p:sp>
        <p:nvSpPr>
          <p:cNvPr id="5" name="Tekstvak 4">
            <a:extLst>
              <a:ext uri="{FF2B5EF4-FFF2-40B4-BE49-F238E27FC236}">
                <a16:creationId xmlns:a16="http://schemas.microsoft.com/office/drawing/2014/main" id="{012D6AEE-CC7D-91FC-6A31-91612FAD0838}"/>
              </a:ext>
            </a:extLst>
          </p:cNvPr>
          <p:cNvSpPr txBox="1"/>
          <p:nvPr/>
        </p:nvSpPr>
        <p:spPr>
          <a:xfrm>
            <a:off x="5828364" y="971204"/>
            <a:ext cx="5461216" cy="52526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endParaRPr lang="en-US" sz="2000">
              <a:ea typeface="+mn-lt"/>
              <a:cs typeface="+mn-lt"/>
            </a:endParaRPr>
          </a:p>
          <a:p>
            <a:pPr marL="342900" indent="-342900">
              <a:buFont typeface="Arial"/>
              <a:buChar char="•"/>
            </a:pPr>
            <a:r>
              <a:rPr lang="en-US" sz="2000" b="1" err="1">
                <a:ea typeface="+mn-lt"/>
                <a:cs typeface="+mn-lt"/>
              </a:rPr>
              <a:t>Projecten</a:t>
            </a:r>
            <a:r>
              <a:rPr lang="en-US" sz="2000">
                <a:ea typeface="+mn-lt"/>
                <a:cs typeface="+mn-lt"/>
              </a:rPr>
              <a:t>: Groep 1-8, </a:t>
            </a:r>
            <a:r>
              <a:rPr lang="en-US" sz="2000" err="1">
                <a:ea typeface="+mn-lt"/>
                <a:cs typeface="+mn-lt"/>
              </a:rPr>
              <a:t>wereld</a:t>
            </a:r>
            <a:r>
              <a:rPr lang="en-US" sz="2000">
                <a:ea typeface="+mn-lt"/>
                <a:cs typeface="+mn-lt"/>
              </a:rPr>
              <a:t> om hen </a:t>
            </a:r>
            <a:r>
              <a:rPr lang="en-US" sz="2000" err="1">
                <a:ea typeface="+mn-lt"/>
                <a:cs typeface="+mn-lt"/>
              </a:rPr>
              <a:t>heen</a:t>
            </a:r>
            <a:endParaRPr lang="en-US" err="1"/>
          </a:p>
          <a:p>
            <a:pPr marL="342900" indent="-342900">
              <a:buFont typeface="Arial"/>
              <a:buChar char="•"/>
            </a:pPr>
            <a:r>
              <a:rPr lang="en-US" sz="2000" b="1" err="1">
                <a:ea typeface="+mn-lt"/>
                <a:cs typeface="+mn-lt"/>
              </a:rPr>
              <a:t>Motivatie</a:t>
            </a:r>
            <a:r>
              <a:rPr lang="en-US" sz="2000">
                <a:ea typeface="+mn-lt"/>
                <a:cs typeface="+mn-lt"/>
              </a:rPr>
              <a:t>: </a:t>
            </a:r>
            <a:r>
              <a:rPr lang="en-US" sz="2000" err="1">
                <a:ea typeface="+mn-lt"/>
                <a:cs typeface="+mn-lt"/>
              </a:rPr>
              <a:t>Waarom</a:t>
            </a:r>
            <a:r>
              <a:rPr lang="en-US" sz="2000">
                <a:ea typeface="+mn-lt"/>
                <a:cs typeface="+mn-lt"/>
              </a:rPr>
              <a:t> </a:t>
            </a:r>
            <a:r>
              <a:rPr lang="en-US" sz="2000" err="1">
                <a:ea typeface="+mn-lt"/>
                <a:cs typeface="+mn-lt"/>
              </a:rPr>
              <a:t>leren</a:t>
            </a:r>
            <a:r>
              <a:rPr lang="en-US" sz="2000">
                <a:ea typeface="+mn-lt"/>
                <a:cs typeface="+mn-lt"/>
              </a:rPr>
              <a:t>? – </a:t>
            </a:r>
            <a:r>
              <a:rPr lang="en-US" sz="2000" i="1">
                <a:ea typeface="+mn-lt"/>
                <a:cs typeface="+mn-lt"/>
              </a:rPr>
              <a:t>Ik </a:t>
            </a:r>
            <a:r>
              <a:rPr lang="en-US" sz="2000" i="1" err="1">
                <a:ea typeface="+mn-lt"/>
                <a:cs typeface="+mn-lt"/>
              </a:rPr>
              <a:t>wil</a:t>
            </a:r>
            <a:r>
              <a:rPr lang="en-US" sz="2000" i="1">
                <a:ea typeface="+mn-lt"/>
                <a:cs typeface="+mn-lt"/>
              </a:rPr>
              <a:t> </a:t>
            </a:r>
            <a:r>
              <a:rPr lang="en-US" sz="2000" i="1" err="1">
                <a:ea typeface="+mn-lt"/>
                <a:cs typeface="+mn-lt"/>
              </a:rPr>
              <a:t>dit</a:t>
            </a:r>
            <a:r>
              <a:rPr lang="en-US" sz="2000" i="1">
                <a:ea typeface="+mn-lt"/>
                <a:cs typeface="+mn-lt"/>
              </a:rPr>
              <a:t> </a:t>
            </a:r>
            <a:r>
              <a:rPr lang="en-US" sz="2000" i="1" err="1">
                <a:ea typeface="+mn-lt"/>
                <a:cs typeface="+mn-lt"/>
              </a:rPr>
              <a:t>leren</a:t>
            </a:r>
            <a:r>
              <a:rPr lang="en-US" sz="2000" i="1">
                <a:ea typeface="+mn-lt"/>
                <a:cs typeface="+mn-lt"/>
              </a:rPr>
              <a:t>!</a:t>
            </a:r>
            <a:endParaRPr lang="en-US"/>
          </a:p>
          <a:p>
            <a:pPr marL="342900" indent="-342900">
              <a:buFont typeface="Arial"/>
              <a:buChar char="•"/>
            </a:pPr>
            <a:r>
              <a:rPr lang="en-US" sz="2000" b="1" err="1">
                <a:ea typeface="+mn-lt"/>
                <a:cs typeface="+mn-lt"/>
              </a:rPr>
              <a:t>Betrokkenheid</a:t>
            </a:r>
            <a:r>
              <a:rPr lang="en-US" sz="2000">
                <a:ea typeface="+mn-lt"/>
                <a:cs typeface="+mn-lt"/>
              </a:rPr>
              <a:t>: </a:t>
            </a:r>
            <a:r>
              <a:rPr lang="en-US" sz="2000" err="1">
                <a:ea typeface="+mn-lt"/>
                <a:cs typeface="+mn-lt"/>
              </a:rPr>
              <a:t>Lokale</a:t>
            </a:r>
            <a:r>
              <a:rPr lang="en-US" sz="2000">
                <a:ea typeface="+mn-lt"/>
                <a:cs typeface="+mn-lt"/>
              </a:rPr>
              <a:t> </a:t>
            </a:r>
            <a:r>
              <a:rPr lang="en-US" sz="2000" err="1">
                <a:ea typeface="+mn-lt"/>
                <a:cs typeface="+mn-lt"/>
              </a:rPr>
              <a:t>organisaties</a:t>
            </a:r>
            <a:endParaRPr lang="en-US" err="1"/>
          </a:p>
          <a:p>
            <a:pPr marL="342900" indent="-342900">
              <a:buFont typeface="Arial"/>
              <a:buChar char="•"/>
            </a:pPr>
            <a:r>
              <a:rPr lang="en-US" sz="2000" b="1" err="1">
                <a:ea typeface="+mn-lt"/>
                <a:cs typeface="+mn-lt"/>
              </a:rPr>
              <a:t>Integraal</a:t>
            </a:r>
            <a:r>
              <a:rPr lang="en-US" sz="2000" b="1">
                <a:ea typeface="+mn-lt"/>
                <a:cs typeface="+mn-lt"/>
              </a:rPr>
              <a:t> </a:t>
            </a:r>
            <a:r>
              <a:rPr lang="en-US" sz="2000" b="1" err="1">
                <a:ea typeface="+mn-lt"/>
                <a:cs typeface="+mn-lt"/>
              </a:rPr>
              <a:t>leren</a:t>
            </a:r>
            <a:r>
              <a:rPr lang="en-US" sz="2000">
                <a:ea typeface="+mn-lt"/>
                <a:cs typeface="+mn-lt"/>
              </a:rPr>
              <a:t>: </a:t>
            </a:r>
            <a:r>
              <a:rPr lang="en-US" sz="2000" err="1">
                <a:ea typeface="+mn-lt"/>
                <a:cs typeface="+mn-lt"/>
              </a:rPr>
              <a:t>Rekenen</a:t>
            </a:r>
            <a:r>
              <a:rPr lang="en-US" sz="2000">
                <a:ea typeface="+mn-lt"/>
                <a:cs typeface="+mn-lt"/>
              </a:rPr>
              <a:t> </a:t>
            </a:r>
            <a:r>
              <a:rPr lang="en-US" sz="2000" err="1">
                <a:ea typeface="+mn-lt"/>
                <a:cs typeface="+mn-lt"/>
              </a:rPr>
              <a:t>en</a:t>
            </a:r>
            <a:r>
              <a:rPr lang="en-US" sz="2000">
                <a:ea typeface="+mn-lt"/>
                <a:cs typeface="+mn-lt"/>
              </a:rPr>
              <a:t> taal in context</a:t>
            </a:r>
            <a:endParaRPr lang="en-US"/>
          </a:p>
          <a:p>
            <a:pPr marL="342900" indent="-342900">
              <a:buFont typeface="Arial"/>
              <a:buChar char="•"/>
            </a:pPr>
            <a:r>
              <a:rPr lang="en-US" sz="2000" b="1" err="1">
                <a:ea typeface="+mn-lt"/>
                <a:cs typeface="+mn-lt"/>
              </a:rPr>
              <a:t>Zelfvertrouwen</a:t>
            </a:r>
            <a:r>
              <a:rPr lang="en-US" sz="2000">
                <a:ea typeface="+mn-lt"/>
                <a:cs typeface="+mn-lt"/>
              </a:rPr>
              <a:t>: Op eigen tempo, </a:t>
            </a:r>
            <a:r>
              <a:rPr lang="en-US" sz="2000" i="1">
                <a:ea typeface="+mn-lt"/>
                <a:cs typeface="+mn-lt"/>
              </a:rPr>
              <a:t>Ik </a:t>
            </a:r>
            <a:r>
              <a:rPr lang="en-US" sz="2000" i="1" err="1">
                <a:ea typeface="+mn-lt"/>
                <a:cs typeface="+mn-lt"/>
              </a:rPr>
              <a:t>kan</a:t>
            </a:r>
            <a:r>
              <a:rPr lang="en-US" sz="2000" i="1">
                <a:ea typeface="+mn-lt"/>
                <a:cs typeface="+mn-lt"/>
              </a:rPr>
              <a:t> </a:t>
            </a:r>
            <a:r>
              <a:rPr lang="en-US" sz="2000" i="1" err="1">
                <a:ea typeface="+mn-lt"/>
                <a:cs typeface="+mn-lt"/>
              </a:rPr>
              <a:t>dit</a:t>
            </a:r>
            <a:r>
              <a:rPr lang="en-US" sz="2000" i="1">
                <a:ea typeface="+mn-lt"/>
                <a:cs typeface="+mn-lt"/>
              </a:rPr>
              <a:t>!</a:t>
            </a:r>
            <a:endParaRPr lang="en-US"/>
          </a:p>
          <a:p>
            <a:pPr marL="342900" indent="-342900">
              <a:buFont typeface="Arial"/>
              <a:buChar char="•"/>
            </a:pPr>
            <a:r>
              <a:rPr lang="en-US" sz="2000" b="1" err="1">
                <a:ea typeface="+mn-lt"/>
                <a:cs typeface="+mn-lt"/>
              </a:rPr>
              <a:t>Doorzettingsvermogen</a:t>
            </a:r>
            <a:r>
              <a:rPr lang="en-US" sz="2000">
                <a:ea typeface="+mn-lt"/>
                <a:cs typeface="+mn-lt"/>
              </a:rPr>
              <a:t>: </a:t>
            </a:r>
            <a:r>
              <a:rPr lang="en-US" sz="2000" i="1">
                <a:ea typeface="+mn-lt"/>
                <a:cs typeface="+mn-lt"/>
              </a:rPr>
              <a:t>Ik </a:t>
            </a:r>
            <a:r>
              <a:rPr lang="en-US" sz="2000" i="1" err="1">
                <a:ea typeface="+mn-lt"/>
                <a:cs typeface="+mn-lt"/>
              </a:rPr>
              <a:t>geef</a:t>
            </a:r>
            <a:r>
              <a:rPr lang="en-US" sz="2000" i="1">
                <a:ea typeface="+mn-lt"/>
                <a:cs typeface="+mn-lt"/>
              </a:rPr>
              <a:t> </a:t>
            </a:r>
            <a:r>
              <a:rPr lang="en-US" sz="2000" i="1" err="1">
                <a:ea typeface="+mn-lt"/>
                <a:cs typeface="+mn-lt"/>
              </a:rPr>
              <a:t>niet</a:t>
            </a:r>
            <a:r>
              <a:rPr lang="en-US" sz="2000" i="1">
                <a:ea typeface="+mn-lt"/>
                <a:cs typeface="+mn-lt"/>
              </a:rPr>
              <a:t> op!</a:t>
            </a:r>
            <a:endParaRPr lang="en-US"/>
          </a:p>
          <a:p>
            <a:pPr marL="342900" indent="-342900">
              <a:buFont typeface="Arial"/>
              <a:buChar char="•"/>
            </a:pPr>
            <a:r>
              <a:rPr lang="en-US" sz="2000" b="1" err="1">
                <a:ea typeface="+mn-lt"/>
                <a:cs typeface="+mn-lt"/>
              </a:rPr>
              <a:t>Duurzaamheid</a:t>
            </a:r>
            <a:r>
              <a:rPr lang="en-US" sz="2000">
                <a:ea typeface="+mn-lt"/>
                <a:cs typeface="+mn-lt"/>
              </a:rPr>
              <a:t>: </a:t>
            </a:r>
            <a:r>
              <a:rPr lang="en-US" sz="2000" err="1">
                <a:ea typeface="+mn-lt"/>
                <a:cs typeface="+mn-lt"/>
              </a:rPr>
              <a:t>Levenslang</a:t>
            </a:r>
            <a:r>
              <a:rPr lang="en-US" sz="2000">
                <a:ea typeface="+mn-lt"/>
                <a:cs typeface="+mn-lt"/>
              </a:rPr>
              <a:t> </a:t>
            </a:r>
            <a:r>
              <a:rPr lang="en-US" sz="2000" err="1">
                <a:ea typeface="+mn-lt"/>
                <a:cs typeface="+mn-lt"/>
              </a:rPr>
              <a:t>leren</a:t>
            </a:r>
            <a:r>
              <a:rPr lang="en-US" sz="2000">
                <a:ea typeface="+mn-lt"/>
                <a:cs typeface="+mn-lt"/>
              </a:rPr>
              <a:t>, </a:t>
            </a:r>
            <a:r>
              <a:rPr lang="en-US" sz="2000" err="1">
                <a:ea typeface="+mn-lt"/>
                <a:cs typeface="+mn-lt"/>
              </a:rPr>
              <a:t>duurzaam</a:t>
            </a:r>
            <a:r>
              <a:rPr lang="en-US" sz="2000">
                <a:ea typeface="+mn-lt"/>
                <a:cs typeface="+mn-lt"/>
              </a:rPr>
              <a:t> </a:t>
            </a:r>
            <a:r>
              <a:rPr lang="en-US" sz="2000" err="1">
                <a:ea typeface="+mn-lt"/>
                <a:cs typeface="+mn-lt"/>
              </a:rPr>
              <a:t>schoolbeleid</a:t>
            </a:r>
            <a:endParaRPr lang="en-US" err="1"/>
          </a:p>
          <a:p>
            <a:pPr marL="342900" indent="-342900">
              <a:buFont typeface="Arial"/>
              <a:buChar char="•"/>
            </a:pPr>
            <a:r>
              <a:rPr lang="en-US" sz="2000" b="1" err="1">
                <a:ea typeface="+mn-lt"/>
                <a:cs typeface="+mn-lt"/>
              </a:rPr>
              <a:t>Reflectie</a:t>
            </a:r>
            <a:r>
              <a:rPr lang="en-US" sz="2000">
                <a:ea typeface="+mn-lt"/>
                <a:cs typeface="+mn-lt"/>
              </a:rPr>
              <a:t>: </a:t>
            </a:r>
            <a:r>
              <a:rPr lang="en-US" sz="2000" err="1">
                <a:ea typeface="+mn-lt"/>
                <a:cs typeface="+mn-lt"/>
              </a:rPr>
              <a:t>Ervaringen</a:t>
            </a:r>
            <a:r>
              <a:rPr lang="en-US" sz="2000">
                <a:ea typeface="+mn-lt"/>
                <a:cs typeface="+mn-lt"/>
              </a:rPr>
              <a:t> </a:t>
            </a:r>
            <a:r>
              <a:rPr lang="en-US" sz="2000" err="1">
                <a:ea typeface="+mn-lt"/>
                <a:cs typeface="+mn-lt"/>
              </a:rPr>
              <a:t>delen</a:t>
            </a:r>
            <a:r>
              <a:rPr lang="en-US" sz="2000">
                <a:ea typeface="+mn-lt"/>
                <a:cs typeface="+mn-lt"/>
              </a:rPr>
              <a:t>, </a:t>
            </a:r>
            <a:r>
              <a:rPr lang="en-US" sz="2000" err="1">
                <a:ea typeface="+mn-lt"/>
                <a:cs typeface="+mn-lt"/>
              </a:rPr>
              <a:t>continu</a:t>
            </a:r>
            <a:r>
              <a:rPr lang="en-US" sz="2000">
                <a:ea typeface="+mn-lt"/>
                <a:cs typeface="+mn-lt"/>
              </a:rPr>
              <a:t> </a:t>
            </a:r>
            <a:r>
              <a:rPr lang="en-US" sz="2000" err="1">
                <a:ea typeface="+mn-lt"/>
                <a:cs typeface="+mn-lt"/>
              </a:rPr>
              <a:t>verbeteren</a:t>
            </a:r>
            <a:endParaRPr lang="en-US" err="1"/>
          </a:p>
          <a:p>
            <a:pPr marL="342900" indent="-342900">
              <a:buFont typeface="Arial"/>
              <a:buChar char="•"/>
            </a:pPr>
            <a:r>
              <a:rPr lang="en-US" sz="2000" b="1" err="1">
                <a:ea typeface="+mn-lt"/>
                <a:cs typeface="+mn-lt"/>
              </a:rPr>
              <a:t>Verbondenheid</a:t>
            </a:r>
            <a:r>
              <a:rPr lang="en-US" sz="2000">
                <a:ea typeface="+mn-lt"/>
                <a:cs typeface="+mn-lt"/>
              </a:rPr>
              <a:t>: Klas </a:t>
            </a:r>
            <a:r>
              <a:rPr lang="en-US" sz="2000" err="1">
                <a:ea typeface="+mn-lt"/>
                <a:cs typeface="+mn-lt"/>
              </a:rPr>
              <a:t>en</a:t>
            </a:r>
            <a:r>
              <a:rPr lang="en-US" sz="2000">
                <a:ea typeface="+mn-lt"/>
                <a:cs typeface="+mn-lt"/>
              </a:rPr>
              <a:t> </a:t>
            </a:r>
            <a:r>
              <a:rPr lang="en-US" sz="2000" err="1">
                <a:ea typeface="+mn-lt"/>
                <a:cs typeface="+mn-lt"/>
              </a:rPr>
              <a:t>maatschappij</a:t>
            </a:r>
            <a:r>
              <a:rPr lang="en-US" sz="2000">
                <a:ea typeface="+mn-lt"/>
                <a:cs typeface="+mn-lt"/>
              </a:rPr>
              <a:t>, </a:t>
            </a:r>
            <a:r>
              <a:rPr lang="en-US" sz="2000" err="1">
                <a:ea typeface="+mn-lt"/>
                <a:cs typeface="+mn-lt"/>
              </a:rPr>
              <a:t>zorgen</a:t>
            </a:r>
            <a:r>
              <a:rPr lang="en-US" sz="2000">
                <a:ea typeface="+mn-lt"/>
                <a:cs typeface="+mn-lt"/>
              </a:rPr>
              <a:t> </a:t>
            </a:r>
            <a:r>
              <a:rPr lang="en-US" sz="2000" err="1">
                <a:ea typeface="+mn-lt"/>
                <a:cs typeface="+mn-lt"/>
              </a:rPr>
              <a:t>voor</a:t>
            </a:r>
            <a:r>
              <a:rPr lang="en-US" sz="2000">
                <a:ea typeface="+mn-lt"/>
                <a:cs typeface="+mn-lt"/>
              </a:rPr>
              <a:t> </a:t>
            </a:r>
            <a:r>
              <a:rPr lang="en-US" sz="2000" err="1">
                <a:ea typeface="+mn-lt"/>
                <a:cs typeface="+mn-lt"/>
              </a:rPr>
              <a:t>natuur</a:t>
            </a:r>
            <a:endParaRPr lang="en-US" err="1">
              <a:ea typeface="+mn-lt"/>
              <a:cs typeface="+mn-lt"/>
            </a:endParaRPr>
          </a:p>
          <a:p>
            <a:pPr marL="342900" indent="-342900">
              <a:buFont typeface="Arial"/>
              <a:buChar char="•"/>
            </a:pPr>
            <a:r>
              <a:rPr lang="en-US" sz="2000" b="1" err="1">
                <a:ea typeface="+mn-lt"/>
                <a:cs typeface="+mn-lt"/>
              </a:rPr>
              <a:t>Zelfregie</a:t>
            </a:r>
            <a:r>
              <a:rPr lang="en-US" sz="2000">
                <a:ea typeface="+mn-lt"/>
                <a:cs typeface="+mn-lt"/>
              </a:rPr>
              <a:t>: Eigen </a:t>
            </a:r>
            <a:r>
              <a:rPr lang="en-US" sz="2000" err="1">
                <a:ea typeface="+mn-lt"/>
                <a:cs typeface="+mn-lt"/>
              </a:rPr>
              <a:t>leerroute</a:t>
            </a:r>
            <a:r>
              <a:rPr lang="en-US" sz="2000">
                <a:ea typeface="+mn-lt"/>
                <a:cs typeface="+mn-lt"/>
              </a:rPr>
              <a:t>, met </a:t>
            </a:r>
            <a:r>
              <a:rPr lang="en-US" sz="2000" err="1">
                <a:ea typeface="+mn-lt"/>
                <a:cs typeface="+mn-lt"/>
              </a:rPr>
              <a:t>begeleiding</a:t>
            </a:r>
            <a:endParaRPr lang="en-US" err="1"/>
          </a:p>
          <a:p>
            <a:pPr marL="342900" indent="-342900">
              <a:buFont typeface="Arial"/>
              <a:buChar char="•"/>
            </a:pPr>
            <a:endParaRPr lang="en-US" sz="2000"/>
          </a:p>
          <a:p>
            <a:pPr marL="285750" indent="-228600">
              <a:lnSpc>
                <a:spcPct val="90000"/>
              </a:lnSpc>
              <a:spcAft>
                <a:spcPts val="600"/>
              </a:spcAft>
              <a:buFont typeface="Arial" panose="020B0604020202020204" pitchFamily="34" charset="0"/>
              <a:buChar char="•"/>
            </a:pPr>
            <a:endParaRPr lang="en-US" sz="2000"/>
          </a:p>
        </p:txBody>
      </p:sp>
      <p:pic>
        <p:nvPicPr>
          <p:cNvPr id="6" name="Afbeelding 5" descr="Jeelo, Je Eigen LeerOmgeving | LinkedIn">
            <a:extLst>
              <a:ext uri="{FF2B5EF4-FFF2-40B4-BE49-F238E27FC236}">
                <a16:creationId xmlns:a16="http://schemas.microsoft.com/office/drawing/2014/main" id="{DC64A0EF-DAE7-1EE5-AA2A-CB46E4A69993}"/>
              </a:ext>
            </a:extLst>
          </p:cNvPr>
          <p:cNvPicPr>
            <a:picLocks noChangeAspect="1"/>
          </p:cNvPicPr>
          <p:nvPr/>
        </p:nvPicPr>
        <p:blipFill>
          <a:blip r:embed="rId3"/>
          <a:stretch>
            <a:fillRect/>
          </a:stretch>
        </p:blipFill>
        <p:spPr>
          <a:xfrm>
            <a:off x="155133" y="238609"/>
            <a:ext cx="1456679" cy="1472985"/>
          </a:xfrm>
          <a:prstGeom prst="rect">
            <a:avLst/>
          </a:prstGeom>
        </p:spPr>
      </p:pic>
    </p:spTree>
    <p:extLst>
      <p:ext uri="{BB962C8B-B14F-4D97-AF65-F5344CB8AC3E}">
        <p14:creationId xmlns:p14="http://schemas.microsoft.com/office/powerpoint/2010/main" val="15883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Jeelo school">
            <a:extLst>
              <a:ext uri="{FF2B5EF4-FFF2-40B4-BE49-F238E27FC236}">
                <a16:creationId xmlns:a16="http://schemas.microsoft.com/office/drawing/2014/main" id="{1CB0AB6C-5FB8-6621-D900-240ABD1A1667}"/>
              </a:ext>
            </a:extLst>
          </p:cNvPr>
          <p:cNvPicPr>
            <a:picLocks noChangeAspect="1"/>
          </p:cNvPicPr>
          <p:nvPr/>
        </p:nvPicPr>
        <p:blipFill>
          <a:blip r:embed="rId2"/>
          <a:srcRect l="4121"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BC63AC-CF14-F0F8-99E5-CDC946037523}"/>
              </a:ext>
            </a:extLst>
          </p:cNvPr>
          <p:cNvSpPr>
            <a:spLocks noGrp="1"/>
          </p:cNvSpPr>
          <p:nvPr>
            <p:ph type="title"/>
          </p:nvPr>
        </p:nvSpPr>
        <p:spPr>
          <a:xfrm>
            <a:off x="416011" y="4720"/>
            <a:ext cx="3822189" cy="1899912"/>
          </a:xfrm>
        </p:spPr>
        <p:txBody>
          <a:bodyPr>
            <a:normAutofit/>
          </a:bodyPr>
          <a:lstStyle/>
          <a:p>
            <a:r>
              <a:rPr lang="nl-NL" sz="4000" b="1" err="1"/>
              <a:t>Jeelo</a:t>
            </a:r>
            <a:br>
              <a:rPr lang="nl-NL" sz="4000"/>
            </a:br>
            <a:r>
              <a:rPr lang="nl-NL" sz="2000"/>
              <a:t>Materialen en inrichting</a:t>
            </a:r>
          </a:p>
        </p:txBody>
      </p:sp>
      <p:sp>
        <p:nvSpPr>
          <p:cNvPr id="3" name="Tijdelijke aanduiding voor inhoud 2">
            <a:extLst>
              <a:ext uri="{FF2B5EF4-FFF2-40B4-BE49-F238E27FC236}">
                <a16:creationId xmlns:a16="http://schemas.microsoft.com/office/drawing/2014/main" id="{7CF7954B-C4E4-CE55-7D21-0042D75A61B4}"/>
              </a:ext>
            </a:extLst>
          </p:cNvPr>
          <p:cNvSpPr>
            <a:spLocks noGrp="1"/>
          </p:cNvSpPr>
          <p:nvPr>
            <p:ph idx="1"/>
          </p:nvPr>
        </p:nvSpPr>
        <p:spPr>
          <a:xfrm>
            <a:off x="271849" y="1713390"/>
            <a:ext cx="4496924" cy="4440185"/>
          </a:xfrm>
        </p:spPr>
        <p:txBody>
          <a:bodyPr vert="horz" lIns="91440" tIns="45720" rIns="91440" bIns="45720" rtlCol="0" anchor="t">
            <a:noAutofit/>
          </a:bodyPr>
          <a:lstStyle/>
          <a:p>
            <a:r>
              <a:rPr lang="nl-NL" sz="1800" dirty="0">
                <a:ea typeface="+mn-lt"/>
                <a:cs typeface="+mn-lt"/>
              </a:rPr>
              <a:t>12 maatschappelijke projecten</a:t>
            </a:r>
            <a:endParaRPr lang="nl-NL" sz="1800" dirty="0"/>
          </a:p>
          <a:p>
            <a:r>
              <a:rPr lang="nl-NL" sz="1800" dirty="0">
                <a:ea typeface="+mn-lt"/>
                <a:cs typeface="+mn-lt"/>
              </a:rPr>
              <a:t>Verschillende leerroutes, dekken wel de kerndoelen van taal en rekenen</a:t>
            </a:r>
            <a:endParaRPr lang="nl-NL" sz="1800" dirty="0"/>
          </a:p>
          <a:p>
            <a:r>
              <a:rPr lang="nl-NL" sz="1800" dirty="0">
                <a:ea typeface="+mn-lt"/>
                <a:cs typeface="+mn-lt"/>
              </a:rPr>
              <a:t>Oriëntatie op jezelf, kunstzinnige oriëntatie</a:t>
            </a:r>
            <a:endParaRPr lang="nl-NL" sz="1800" dirty="0"/>
          </a:p>
          <a:p>
            <a:r>
              <a:rPr lang="nl-NL" sz="1800" dirty="0">
                <a:ea typeface="+mn-lt"/>
                <a:cs typeface="+mn-lt"/>
              </a:rPr>
              <a:t>Ontwikkellijnen</a:t>
            </a:r>
            <a:endParaRPr lang="nl-NL" sz="1800" dirty="0"/>
          </a:p>
          <a:p>
            <a:pPr lvl="1">
              <a:buFont typeface="Courier New" panose="020B0604020202020204" pitchFamily="34" charset="0"/>
              <a:buChar char="o"/>
            </a:pPr>
            <a:r>
              <a:rPr lang="nl-NL" sz="1800" b="1" dirty="0">
                <a:ea typeface="+mn-lt"/>
                <a:cs typeface="+mn-lt"/>
              </a:rPr>
              <a:t>Kennislijnen: </a:t>
            </a:r>
            <a:r>
              <a:rPr lang="nl-NL" sz="1800" dirty="0">
                <a:ea typeface="+mn-lt"/>
                <a:cs typeface="+mn-lt"/>
              </a:rPr>
              <a:t>Mens &amp; gezondheid, natuur, omgeving, product, maatschappij</a:t>
            </a:r>
            <a:endParaRPr lang="nl-NL" sz="1800" dirty="0"/>
          </a:p>
          <a:p>
            <a:pPr lvl="1">
              <a:buFont typeface="Courier New" panose="020B0604020202020204" pitchFamily="34" charset="0"/>
              <a:buChar char="o"/>
            </a:pPr>
            <a:r>
              <a:rPr lang="nl-NL" sz="1800" b="1" dirty="0">
                <a:ea typeface="+mn-lt"/>
                <a:cs typeface="+mn-lt"/>
              </a:rPr>
              <a:t>Competentielijnen: </a:t>
            </a:r>
            <a:r>
              <a:rPr lang="nl-NL" sz="1800" dirty="0">
                <a:ea typeface="+mn-lt"/>
                <a:cs typeface="+mn-lt"/>
              </a:rPr>
              <a:t>Samenwerken, zorgen, maken, onderzoeken, presenteren, leren, bewegen</a:t>
            </a:r>
            <a:endParaRPr lang="nl-NL" sz="1800" dirty="0"/>
          </a:p>
          <a:p>
            <a:pPr lvl="1">
              <a:buFont typeface="Courier New" panose="020B0604020202020204" pitchFamily="34" charset="0"/>
              <a:buChar char="o"/>
            </a:pPr>
            <a:r>
              <a:rPr lang="nl-NL" sz="1800" b="1" dirty="0">
                <a:ea typeface="+mn-lt"/>
                <a:cs typeface="+mn-lt"/>
              </a:rPr>
              <a:t>Taallijnen:</a:t>
            </a:r>
            <a:r>
              <a:rPr lang="nl-NL" sz="1800" dirty="0">
                <a:ea typeface="+mn-lt"/>
                <a:cs typeface="+mn-lt"/>
              </a:rPr>
              <a:t> Lezen, schrijven, taalbeschouwing, handschrift</a:t>
            </a:r>
          </a:p>
          <a:p>
            <a:pPr lvl="1">
              <a:buFont typeface="Courier New" panose="020B0604020202020204" pitchFamily="34" charset="0"/>
              <a:buChar char="o"/>
            </a:pPr>
            <a:r>
              <a:rPr lang="nl-NL" sz="1800" b="1" dirty="0">
                <a:ea typeface="+mn-lt"/>
                <a:cs typeface="+mn-lt"/>
              </a:rPr>
              <a:t>Rekenlijnen:</a:t>
            </a:r>
            <a:r>
              <a:rPr lang="nl-NL" sz="1800" dirty="0">
                <a:ea typeface="+mn-lt"/>
                <a:cs typeface="+mn-lt"/>
              </a:rPr>
              <a:t> Getalbegrip, berekenen, meten</a:t>
            </a:r>
            <a:endParaRPr lang="nl-NL" sz="1800" dirty="0"/>
          </a:p>
          <a:p>
            <a:endParaRPr lang="nl-NL" sz="1400"/>
          </a:p>
        </p:txBody>
      </p:sp>
    </p:spTree>
    <p:extLst>
      <p:ext uri="{BB962C8B-B14F-4D97-AF65-F5344CB8AC3E}">
        <p14:creationId xmlns:p14="http://schemas.microsoft.com/office/powerpoint/2010/main" val="409664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media 3" title="SamenLeven">
            <a:hlinkClick r:id="" action="ppaction://media"/>
            <a:extLst>
              <a:ext uri="{FF2B5EF4-FFF2-40B4-BE49-F238E27FC236}">
                <a16:creationId xmlns:a16="http://schemas.microsoft.com/office/drawing/2014/main" id="{A60456B1-19C2-A703-0EF3-8DD9C15621BB}"/>
              </a:ext>
            </a:extLst>
          </p:cNvPr>
          <p:cNvPicPr>
            <a:picLocks noGrp="1" noRot="1" noChangeAspect="1"/>
          </p:cNvPicPr>
          <p:nvPr>
            <p:ph idx="1"/>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239857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01C222-30E8-546E-BED4-C8D104784D03}"/>
              </a:ext>
            </a:extLst>
          </p:cNvPr>
          <p:cNvSpPr>
            <a:spLocks noGrp="1"/>
          </p:cNvSpPr>
          <p:nvPr>
            <p:ph type="title"/>
          </p:nvPr>
        </p:nvSpPr>
        <p:spPr>
          <a:xfrm>
            <a:off x="793662" y="386930"/>
            <a:ext cx="10066122" cy="1298448"/>
          </a:xfrm>
        </p:spPr>
        <p:txBody>
          <a:bodyPr anchor="b">
            <a:normAutofit/>
          </a:bodyPr>
          <a:lstStyle/>
          <a:p>
            <a:r>
              <a:rPr lang="nl-NL" sz="4800"/>
              <a:t>Overeenkomsten</a:t>
            </a:r>
          </a:p>
        </p:txBody>
      </p:sp>
      <p:sp>
        <p:nvSpPr>
          <p:cNvPr id="26" name="Rectangle 2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0787A1AE-AE19-34AA-8355-7F394C3E6082}"/>
              </a:ext>
            </a:extLst>
          </p:cNvPr>
          <p:cNvSpPr>
            <a:spLocks noGrp="1"/>
          </p:cNvSpPr>
          <p:nvPr>
            <p:ph idx="1"/>
          </p:nvPr>
        </p:nvSpPr>
        <p:spPr>
          <a:xfrm>
            <a:off x="319985" y="2386102"/>
            <a:ext cx="5776870" cy="3973586"/>
          </a:xfrm>
        </p:spPr>
        <p:txBody>
          <a:bodyPr anchor="ctr">
            <a:normAutofit fontScale="92500" lnSpcReduction="20000"/>
          </a:bodyPr>
          <a:lstStyle/>
          <a:p>
            <a:r>
              <a:rPr lang="en-US" sz="2000" b="1" err="1">
                <a:ea typeface="+mn-lt"/>
                <a:cs typeface="+mn-lt"/>
              </a:rPr>
              <a:t>Zelfsturing</a:t>
            </a:r>
            <a:r>
              <a:rPr lang="en-US" sz="2000" dirty="0">
                <a:ea typeface="+mn-lt"/>
                <a:cs typeface="+mn-lt"/>
              </a:rPr>
              <a:t>: </a:t>
            </a:r>
            <a:r>
              <a:rPr lang="en-US" sz="2000" err="1">
                <a:ea typeface="+mn-lt"/>
                <a:cs typeface="+mn-lt"/>
              </a:rPr>
              <a:t>Beide</a:t>
            </a:r>
            <a:r>
              <a:rPr lang="en-US" sz="2000" dirty="0">
                <a:ea typeface="+mn-lt"/>
                <a:cs typeface="+mn-lt"/>
              </a:rPr>
              <a:t> </a:t>
            </a:r>
            <a:r>
              <a:rPr lang="en-US" sz="2000" err="1">
                <a:ea typeface="+mn-lt"/>
                <a:cs typeface="+mn-lt"/>
              </a:rPr>
              <a:t>concepten</a:t>
            </a:r>
            <a:r>
              <a:rPr lang="en-US" sz="2000" dirty="0">
                <a:ea typeface="+mn-lt"/>
                <a:cs typeface="+mn-lt"/>
              </a:rPr>
              <a:t> </a:t>
            </a:r>
            <a:r>
              <a:rPr lang="en-US" sz="2000" err="1">
                <a:ea typeface="+mn-lt"/>
                <a:cs typeface="+mn-lt"/>
              </a:rPr>
              <a:t>moedigen</a:t>
            </a:r>
            <a:r>
              <a:rPr lang="en-US" sz="2000" dirty="0">
                <a:ea typeface="+mn-lt"/>
                <a:cs typeface="+mn-lt"/>
              </a:rPr>
              <a:t> </a:t>
            </a:r>
            <a:r>
              <a:rPr lang="en-US" sz="2000" err="1">
                <a:ea typeface="+mn-lt"/>
                <a:cs typeface="+mn-lt"/>
              </a:rPr>
              <a:t>leerlingen</a:t>
            </a:r>
            <a:r>
              <a:rPr lang="en-US" sz="2000" dirty="0">
                <a:ea typeface="+mn-lt"/>
                <a:cs typeface="+mn-lt"/>
              </a:rPr>
              <a:t> </a:t>
            </a:r>
            <a:r>
              <a:rPr lang="en-US" sz="2000" err="1">
                <a:ea typeface="+mn-lt"/>
                <a:cs typeface="+mn-lt"/>
              </a:rPr>
              <a:t>aan</a:t>
            </a:r>
            <a:r>
              <a:rPr lang="en-US" sz="2000" dirty="0">
                <a:ea typeface="+mn-lt"/>
                <a:cs typeface="+mn-lt"/>
              </a:rPr>
              <a:t> om </a:t>
            </a:r>
            <a:r>
              <a:rPr lang="en-US" sz="2000" err="1">
                <a:ea typeface="+mn-lt"/>
                <a:cs typeface="+mn-lt"/>
              </a:rPr>
              <a:t>actief</a:t>
            </a:r>
            <a:r>
              <a:rPr lang="en-US" sz="2000" dirty="0">
                <a:ea typeface="+mn-lt"/>
                <a:cs typeface="+mn-lt"/>
              </a:rPr>
              <a:t> </a:t>
            </a:r>
            <a:r>
              <a:rPr lang="en-US" sz="2000" err="1">
                <a:ea typeface="+mn-lt"/>
                <a:cs typeface="+mn-lt"/>
              </a:rPr>
              <a:t>deel</a:t>
            </a:r>
            <a:r>
              <a:rPr lang="en-US" sz="2000" dirty="0">
                <a:ea typeface="+mn-lt"/>
                <a:cs typeface="+mn-lt"/>
              </a:rPr>
              <a:t> </a:t>
            </a:r>
            <a:r>
              <a:rPr lang="en-US" sz="2000" err="1">
                <a:ea typeface="+mn-lt"/>
                <a:cs typeface="+mn-lt"/>
              </a:rPr>
              <a:t>te</a:t>
            </a:r>
            <a:r>
              <a:rPr lang="en-US" sz="2000" dirty="0">
                <a:ea typeface="+mn-lt"/>
                <a:cs typeface="+mn-lt"/>
              </a:rPr>
              <a:t> </a:t>
            </a:r>
            <a:r>
              <a:rPr lang="en-US" sz="2000" err="1">
                <a:ea typeface="+mn-lt"/>
                <a:cs typeface="+mn-lt"/>
              </a:rPr>
              <a:t>nemen</a:t>
            </a:r>
            <a:r>
              <a:rPr lang="en-US" sz="2000" dirty="0">
                <a:ea typeface="+mn-lt"/>
                <a:cs typeface="+mn-lt"/>
              </a:rPr>
              <a:t> </a:t>
            </a:r>
            <a:r>
              <a:rPr lang="en-US" sz="2000" err="1">
                <a:ea typeface="+mn-lt"/>
                <a:cs typeface="+mn-lt"/>
              </a:rPr>
              <a:t>aan</a:t>
            </a:r>
            <a:r>
              <a:rPr lang="en-US" sz="2000" dirty="0">
                <a:ea typeface="+mn-lt"/>
                <a:cs typeface="+mn-lt"/>
              </a:rPr>
              <a:t> </a:t>
            </a:r>
            <a:r>
              <a:rPr lang="en-US" sz="2000" err="1">
                <a:ea typeface="+mn-lt"/>
                <a:cs typeface="+mn-lt"/>
              </a:rPr>
              <a:t>hun</a:t>
            </a:r>
            <a:r>
              <a:rPr lang="en-US" sz="2000" dirty="0">
                <a:ea typeface="+mn-lt"/>
                <a:cs typeface="+mn-lt"/>
              </a:rPr>
              <a:t> eigen </a:t>
            </a:r>
            <a:r>
              <a:rPr lang="en-US" sz="2000" err="1">
                <a:ea typeface="+mn-lt"/>
                <a:cs typeface="+mn-lt"/>
              </a:rPr>
              <a:t>leerproces</a:t>
            </a:r>
            <a:r>
              <a:rPr lang="en-US" sz="2000" dirty="0">
                <a:ea typeface="+mn-lt"/>
                <a:cs typeface="+mn-lt"/>
              </a:rPr>
              <a:t>. Ze </a:t>
            </a:r>
            <a:r>
              <a:rPr lang="en-US" sz="2000" err="1">
                <a:ea typeface="+mn-lt"/>
                <a:cs typeface="+mn-lt"/>
              </a:rPr>
              <a:t>bevorderen</a:t>
            </a:r>
            <a:r>
              <a:rPr lang="en-US" sz="2000" dirty="0">
                <a:ea typeface="+mn-lt"/>
                <a:cs typeface="+mn-lt"/>
              </a:rPr>
              <a:t> </a:t>
            </a:r>
            <a:r>
              <a:rPr lang="en-US" sz="2000" err="1">
                <a:ea typeface="+mn-lt"/>
                <a:cs typeface="+mn-lt"/>
              </a:rPr>
              <a:t>zelfsturing</a:t>
            </a:r>
            <a:r>
              <a:rPr lang="en-US" sz="2000" dirty="0">
                <a:ea typeface="+mn-lt"/>
                <a:cs typeface="+mn-lt"/>
              </a:rPr>
              <a:t> </a:t>
            </a:r>
            <a:r>
              <a:rPr lang="en-US" sz="2000" err="1">
                <a:ea typeface="+mn-lt"/>
                <a:cs typeface="+mn-lt"/>
              </a:rPr>
              <a:t>en</a:t>
            </a:r>
            <a:r>
              <a:rPr lang="en-US" sz="2000" dirty="0">
                <a:ea typeface="+mn-lt"/>
                <a:cs typeface="+mn-lt"/>
              </a:rPr>
              <a:t> </a:t>
            </a:r>
            <a:r>
              <a:rPr lang="en-US" sz="2000" err="1">
                <a:ea typeface="+mn-lt"/>
                <a:cs typeface="+mn-lt"/>
              </a:rPr>
              <a:t>verantwoordelijkheid</a:t>
            </a:r>
            <a:r>
              <a:rPr lang="en-US" sz="2000" dirty="0">
                <a:ea typeface="+mn-lt"/>
                <a:cs typeface="+mn-lt"/>
              </a:rPr>
              <a:t> </a:t>
            </a:r>
            <a:r>
              <a:rPr lang="en-US" sz="2000" err="1">
                <a:ea typeface="+mn-lt"/>
                <a:cs typeface="+mn-lt"/>
              </a:rPr>
              <a:t>voor</a:t>
            </a:r>
            <a:r>
              <a:rPr lang="en-US" sz="2000" dirty="0">
                <a:ea typeface="+mn-lt"/>
                <a:cs typeface="+mn-lt"/>
              </a:rPr>
              <a:t> het eigen </a:t>
            </a:r>
            <a:r>
              <a:rPr lang="en-US" sz="2000" err="1">
                <a:ea typeface="+mn-lt"/>
                <a:cs typeface="+mn-lt"/>
              </a:rPr>
              <a:t>leren</a:t>
            </a:r>
            <a:r>
              <a:rPr lang="en-US" sz="2000" dirty="0">
                <a:ea typeface="+mn-lt"/>
                <a:cs typeface="+mn-lt"/>
              </a:rPr>
              <a:t>.</a:t>
            </a:r>
            <a:endParaRPr lang="en-US" sz="2000" dirty="0"/>
          </a:p>
          <a:p>
            <a:r>
              <a:rPr lang="en-US" sz="2000" b="1" err="1">
                <a:ea typeface="+mn-lt"/>
                <a:cs typeface="+mn-lt"/>
              </a:rPr>
              <a:t>Persoonsgericht</a:t>
            </a:r>
            <a:r>
              <a:rPr lang="en-US" sz="2000" b="1" dirty="0">
                <a:ea typeface="+mn-lt"/>
                <a:cs typeface="+mn-lt"/>
              </a:rPr>
              <a:t> </a:t>
            </a:r>
            <a:r>
              <a:rPr lang="en-US" sz="2000" b="1" err="1">
                <a:ea typeface="+mn-lt"/>
                <a:cs typeface="+mn-lt"/>
              </a:rPr>
              <a:t>Onderwijs</a:t>
            </a:r>
            <a:r>
              <a:rPr lang="en-US" sz="2000" dirty="0">
                <a:ea typeface="+mn-lt"/>
                <a:cs typeface="+mn-lt"/>
              </a:rPr>
              <a:t>: </a:t>
            </a:r>
            <a:r>
              <a:rPr lang="en-US" sz="2000" err="1">
                <a:ea typeface="+mn-lt"/>
                <a:cs typeface="+mn-lt"/>
              </a:rPr>
              <a:t>Zowel</a:t>
            </a:r>
            <a:r>
              <a:rPr lang="en-US" sz="2000" dirty="0">
                <a:ea typeface="+mn-lt"/>
                <a:cs typeface="+mn-lt"/>
              </a:rPr>
              <a:t> EGO </a:t>
            </a:r>
            <a:r>
              <a:rPr lang="en-US" sz="2000" err="1">
                <a:ea typeface="+mn-lt"/>
                <a:cs typeface="+mn-lt"/>
              </a:rPr>
              <a:t>als</a:t>
            </a:r>
            <a:r>
              <a:rPr lang="en-US" sz="2000" dirty="0">
                <a:ea typeface="+mn-lt"/>
                <a:cs typeface="+mn-lt"/>
              </a:rPr>
              <a:t> JEELO </a:t>
            </a:r>
            <a:r>
              <a:rPr lang="en-US" sz="2000" err="1">
                <a:ea typeface="+mn-lt"/>
                <a:cs typeface="+mn-lt"/>
              </a:rPr>
              <a:t>leggen</a:t>
            </a:r>
            <a:r>
              <a:rPr lang="en-US" sz="2000" dirty="0">
                <a:ea typeface="+mn-lt"/>
                <a:cs typeface="+mn-lt"/>
              </a:rPr>
              <a:t> de </a:t>
            </a:r>
            <a:r>
              <a:rPr lang="en-US" sz="2000" err="1">
                <a:ea typeface="+mn-lt"/>
                <a:cs typeface="+mn-lt"/>
              </a:rPr>
              <a:t>nadruk</a:t>
            </a:r>
            <a:r>
              <a:rPr lang="en-US" sz="2000" dirty="0">
                <a:ea typeface="+mn-lt"/>
                <a:cs typeface="+mn-lt"/>
              </a:rPr>
              <a:t> op het </a:t>
            </a:r>
            <a:r>
              <a:rPr lang="en-US" sz="2000" err="1">
                <a:ea typeface="+mn-lt"/>
                <a:cs typeface="+mn-lt"/>
              </a:rPr>
              <a:t>afstemmen</a:t>
            </a:r>
            <a:r>
              <a:rPr lang="en-US" sz="2000" dirty="0">
                <a:ea typeface="+mn-lt"/>
                <a:cs typeface="+mn-lt"/>
              </a:rPr>
              <a:t> van het </a:t>
            </a:r>
            <a:r>
              <a:rPr lang="en-US" sz="2000" err="1">
                <a:ea typeface="+mn-lt"/>
                <a:cs typeface="+mn-lt"/>
              </a:rPr>
              <a:t>onderwijs</a:t>
            </a:r>
            <a:r>
              <a:rPr lang="en-US" sz="2000" dirty="0">
                <a:ea typeface="+mn-lt"/>
                <a:cs typeface="+mn-lt"/>
              </a:rPr>
              <a:t> op de </a:t>
            </a:r>
            <a:r>
              <a:rPr lang="en-US" sz="2000" err="1">
                <a:ea typeface="+mn-lt"/>
                <a:cs typeface="+mn-lt"/>
              </a:rPr>
              <a:t>behoeften</a:t>
            </a:r>
            <a:r>
              <a:rPr lang="en-US" sz="2000" dirty="0">
                <a:ea typeface="+mn-lt"/>
                <a:cs typeface="+mn-lt"/>
              </a:rPr>
              <a:t> </a:t>
            </a:r>
            <a:r>
              <a:rPr lang="en-US" sz="2000" err="1">
                <a:ea typeface="+mn-lt"/>
                <a:cs typeface="+mn-lt"/>
              </a:rPr>
              <a:t>en</a:t>
            </a:r>
            <a:r>
              <a:rPr lang="en-US" sz="2000" dirty="0">
                <a:ea typeface="+mn-lt"/>
                <a:cs typeface="+mn-lt"/>
              </a:rPr>
              <a:t> interesses van de </a:t>
            </a:r>
            <a:r>
              <a:rPr lang="en-US" sz="2000" err="1">
                <a:ea typeface="+mn-lt"/>
                <a:cs typeface="+mn-lt"/>
              </a:rPr>
              <a:t>leerling</a:t>
            </a:r>
            <a:r>
              <a:rPr lang="en-US" sz="2000" dirty="0">
                <a:ea typeface="+mn-lt"/>
                <a:cs typeface="+mn-lt"/>
              </a:rPr>
              <a:t>.</a:t>
            </a:r>
            <a:endParaRPr lang="en-US" dirty="0"/>
          </a:p>
          <a:p>
            <a:r>
              <a:rPr lang="en-US" sz="2000" b="1" err="1">
                <a:ea typeface="+mn-lt"/>
                <a:cs typeface="+mn-lt"/>
              </a:rPr>
              <a:t>Flexibiliteit</a:t>
            </a:r>
            <a:r>
              <a:rPr lang="en-US" sz="2000" dirty="0">
                <a:ea typeface="+mn-lt"/>
                <a:cs typeface="+mn-lt"/>
              </a:rPr>
              <a:t>: </a:t>
            </a:r>
            <a:r>
              <a:rPr lang="en-US" sz="2000" err="1">
                <a:ea typeface="+mn-lt"/>
                <a:cs typeface="+mn-lt"/>
              </a:rPr>
              <a:t>Beide</a:t>
            </a:r>
            <a:r>
              <a:rPr lang="en-US" sz="2000" dirty="0">
                <a:ea typeface="+mn-lt"/>
                <a:cs typeface="+mn-lt"/>
              </a:rPr>
              <a:t> </a:t>
            </a:r>
            <a:r>
              <a:rPr lang="en-US" sz="2000" err="1">
                <a:ea typeface="+mn-lt"/>
                <a:cs typeface="+mn-lt"/>
              </a:rPr>
              <a:t>concepten</a:t>
            </a:r>
            <a:r>
              <a:rPr lang="en-US" sz="2000" dirty="0">
                <a:ea typeface="+mn-lt"/>
                <a:cs typeface="+mn-lt"/>
              </a:rPr>
              <a:t> </a:t>
            </a:r>
            <a:r>
              <a:rPr lang="en-US" sz="2000" err="1">
                <a:ea typeface="+mn-lt"/>
                <a:cs typeface="+mn-lt"/>
              </a:rPr>
              <a:t>bieden</a:t>
            </a:r>
            <a:r>
              <a:rPr lang="en-US" sz="2000" dirty="0">
                <a:ea typeface="+mn-lt"/>
                <a:cs typeface="+mn-lt"/>
              </a:rPr>
              <a:t> </a:t>
            </a:r>
            <a:r>
              <a:rPr lang="en-US" sz="2000" err="1">
                <a:ea typeface="+mn-lt"/>
                <a:cs typeface="+mn-lt"/>
              </a:rPr>
              <a:t>flexibiliteit</a:t>
            </a:r>
            <a:r>
              <a:rPr lang="en-US" sz="2000" dirty="0">
                <a:ea typeface="+mn-lt"/>
                <a:cs typeface="+mn-lt"/>
              </a:rPr>
              <a:t> in de </a:t>
            </a:r>
            <a:r>
              <a:rPr lang="en-US" sz="2000" err="1">
                <a:ea typeface="+mn-lt"/>
                <a:cs typeface="+mn-lt"/>
              </a:rPr>
              <a:t>manier</a:t>
            </a:r>
            <a:r>
              <a:rPr lang="en-US" sz="2000" dirty="0">
                <a:ea typeface="+mn-lt"/>
                <a:cs typeface="+mn-lt"/>
              </a:rPr>
              <a:t> </a:t>
            </a:r>
            <a:r>
              <a:rPr lang="en-US" sz="2000" err="1">
                <a:ea typeface="+mn-lt"/>
                <a:cs typeface="+mn-lt"/>
              </a:rPr>
              <a:t>waarop</a:t>
            </a:r>
            <a:r>
              <a:rPr lang="en-US" sz="2000" dirty="0">
                <a:ea typeface="+mn-lt"/>
                <a:cs typeface="+mn-lt"/>
              </a:rPr>
              <a:t> </a:t>
            </a:r>
            <a:r>
              <a:rPr lang="en-US" sz="2000" err="1">
                <a:ea typeface="+mn-lt"/>
                <a:cs typeface="+mn-lt"/>
              </a:rPr>
              <a:t>leerlingen</a:t>
            </a:r>
            <a:r>
              <a:rPr lang="en-US" sz="2000" dirty="0">
                <a:ea typeface="+mn-lt"/>
                <a:cs typeface="+mn-lt"/>
              </a:rPr>
              <a:t> </a:t>
            </a:r>
            <a:r>
              <a:rPr lang="en-US" sz="2000" err="1">
                <a:ea typeface="+mn-lt"/>
                <a:cs typeface="+mn-lt"/>
              </a:rPr>
              <a:t>hun</a:t>
            </a:r>
            <a:r>
              <a:rPr lang="en-US" sz="2000" dirty="0">
                <a:ea typeface="+mn-lt"/>
                <a:cs typeface="+mn-lt"/>
              </a:rPr>
              <a:t> </a:t>
            </a:r>
            <a:r>
              <a:rPr lang="en-US" sz="2000" err="1">
                <a:ea typeface="+mn-lt"/>
                <a:cs typeface="+mn-lt"/>
              </a:rPr>
              <a:t>leerdoelen</a:t>
            </a:r>
            <a:r>
              <a:rPr lang="en-US" sz="2000" dirty="0">
                <a:ea typeface="+mn-lt"/>
                <a:cs typeface="+mn-lt"/>
              </a:rPr>
              <a:t> </a:t>
            </a:r>
            <a:r>
              <a:rPr lang="en-US" sz="2000" err="1">
                <a:ea typeface="+mn-lt"/>
                <a:cs typeface="+mn-lt"/>
              </a:rPr>
              <a:t>bereiken</a:t>
            </a:r>
            <a:r>
              <a:rPr lang="en-US" sz="2000" dirty="0">
                <a:ea typeface="+mn-lt"/>
                <a:cs typeface="+mn-lt"/>
              </a:rPr>
              <a:t> </a:t>
            </a:r>
            <a:r>
              <a:rPr lang="en-US" sz="2000" err="1">
                <a:ea typeface="+mn-lt"/>
                <a:cs typeface="+mn-lt"/>
              </a:rPr>
              <a:t>en</a:t>
            </a:r>
            <a:r>
              <a:rPr lang="en-US" sz="2000" dirty="0">
                <a:ea typeface="+mn-lt"/>
                <a:cs typeface="+mn-lt"/>
              </a:rPr>
              <a:t> </a:t>
            </a:r>
            <a:r>
              <a:rPr lang="en-US" sz="2000" err="1">
                <a:ea typeface="+mn-lt"/>
                <a:cs typeface="+mn-lt"/>
              </a:rPr>
              <a:t>hun</a:t>
            </a:r>
            <a:r>
              <a:rPr lang="en-US" sz="2000" dirty="0">
                <a:ea typeface="+mn-lt"/>
                <a:cs typeface="+mn-lt"/>
              </a:rPr>
              <a:t> </a:t>
            </a:r>
            <a:r>
              <a:rPr lang="en-US" sz="2000" err="1">
                <a:ea typeface="+mn-lt"/>
                <a:cs typeface="+mn-lt"/>
              </a:rPr>
              <a:t>leeractiviteiten</a:t>
            </a:r>
            <a:r>
              <a:rPr lang="en-US" sz="2000" dirty="0">
                <a:ea typeface="+mn-lt"/>
                <a:cs typeface="+mn-lt"/>
              </a:rPr>
              <a:t> </a:t>
            </a:r>
            <a:r>
              <a:rPr lang="en-US" sz="2000" err="1">
                <a:ea typeface="+mn-lt"/>
                <a:cs typeface="+mn-lt"/>
              </a:rPr>
              <a:t>plannen</a:t>
            </a:r>
            <a:r>
              <a:rPr lang="en-US" sz="2000" dirty="0">
                <a:ea typeface="+mn-lt"/>
                <a:cs typeface="+mn-lt"/>
              </a:rPr>
              <a:t>. </a:t>
            </a:r>
            <a:endParaRPr lang="en-US" dirty="0"/>
          </a:p>
          <a:p>
            <a:r>
              <a:rPr lang="en-US" sz="2000" b="1" err="1"/>
              <a:t>Omgeving</a:t>
            </a:r>
            <a:r>
              <a:rPr lang="en-US" sz="2000" b="1" dirty="0"/>
              <a:t>:</a:t>
            </a:r>
            <a:r>
              <a:rPr lang="en-US" sz="2000" dirty="0"/>
              <a:t> </a:t>
            </a:r>
            <a:r>
              <a:rPr lang="en-US" sz="2000" err="1"/>
              <a:t>beide</a:t>
            </a:r>
            <a:r>
              <a:rPr lang="en-US" sz="2000" dirty="0"/>
              <a:t> </a:t>
            </a:r>
            <a:r>
              <a:rPr lang="en-US" sz="2000" err="1"/>
              <a:t>concepten</a:t>
            </a:r>
            <a:r>
              <a:rPr lang="en-US" sz="2000" dirty="0"/>
              <a:t> </a:t>
            </a:r>
            <a:r>
              <a:rPr lang="en-US" sz="2000" err="1"/>
              <a:t>betrekken</a:t>
            </a:r>
            <a:r>
              <a:rPr lang="en-US" sz="2000" dirty="0"/>
              <a:t> de </a:t>
            </a:r>
            <a:r>
              <a:rPr lang="en-US" sz="2000" err="1"/>
              <a:t>omgeving</a:t>
            </a:r>
            <a:r>
              <a:rPr lang="en-US" sz="2000" dirty="0"/>
              <a:t> </a:t>
            </a:r>
            <a:r>
              <a:rPr lang="en-US" sz="2000" err="1"/>
              <a:t>bij</a:t>
            </a:r>
            <a:r>
              <a:rPr lang="en-US" sz="2000" dirty="0"/>
              <a:t> het </a:t>
            </a:r>
            <a:r>
              <a:rPr lang="en-US" sz="2000" err="1"/>
              <a:t>behalen</a:t>
            </a:r>
            <a:r>
              <a:rPr lang="en-US" sz="2000" dirty="0"/>
              <a:t> van de </a:t>
            </a:r>
            <a:r>
              <a:rPr lang="en-US" sz="2000" err="1"/>
              <a:t>leerdoelen</a:t>
            </a:r>
            <a:r>
              <a:rPr lang="en-US" sz="2000" dirty="0"/>
              <a:t>.</a:t>
            </a:r>
          </a:p>
          <a:p>
            <a:r>
              <a:rPr lang="en-US" sz="1900" err="1"/>
              <a:t>Beide</a:t>
            </a:r>
            <a:r>
              <a:rPr lang="en-US" sz="1900" dirty="0"/>
              <a:t> </a:t>
            </a:r>
            <a:r>
              <a:rPr lang="en-US" sz="1900" err="1"/>
              <a:t>concepten</a:t>
            </a:r>
            <a:r>
              <a:rPr lang="en-US" sz="1900" dirty="0"/>
              <a:t> </a:t>
            </a:r>
            <a:r>
              <a:rPr lang="en-US" sz="1900" err="1"/>
              <a:t>kunnen</a:t>
            </a:r>
            <a:r>
              <a:rPr lang="en-US" sz="1900" dirty="0"/>
              <a:t> (</a:t>
            </a:r>
            <a:r>
              <a:rPr lang="en-US" sz="1900" err="1"/>
              <a:t>gedeeltelijk</a:t>
            </a:r>
            <a:r>
              <a:rPr lang="en-US" sz="1900" dirty="0"/>
              <a:t>) </a:t>
            </a:r>
            <a:r>
              <a:rPr lang="en-US" sz="1900" b="1" err="1"/>
              <a:t>ingevlochten</a:t>
            </a:r>
            <a:r>
              <a:rPr lang="en-US" sz="1900" dirty="0"/>
              <a:t> </a:t>
            </a:r>
            <a:r>
              <a:rPr lang="en-US" sz="1900" err="1"/>
              <a:t>worden</a:t>
            </a:r>
            <a:r>
              <a:rPr lang="en-US" sz="1900" dirty="0"/>
              <a:t> </a:t>
            </a:r>
            <a:r>
              <a:rPr lang="en-US" sz="1900" b="1" dirty="0"/>
              <a:t>in </a:t>
            </a:r>
            <a:r>
              <a:rPr lang="en-US" sz="1900" b="1" err="1"/>
              <a:t>andere</a:t>
            </a:r>
            <a:r>
              <a:rPr lang="en-US" sz="1900" b="1" dirty="0"/>
              <a:t> </a:t>
            </a:r>
            <a:r>
              <a:rPr lang="en-US" sz="1900" b="1" err="1"/>
              <a:t>vormen</a:t>
            </a:r>
            <a:r>
              <a:rPr lang="en-US" sz="1900" dirty="0"/>
              <a:t> van </a:t>
            </a:r>
            <a:r>
              <a:rPr lang="en-US" sz="1900" err="1"/>
              <a:t>onderwijs</a:t>
            </a:r>
            <a:r>
              <a:rPr lang="en-US" sz="1900" dirty="0"/>
              <a:t>. </a:t>
            </a:r>
          </a:p>
          <a:p>
            <a:endParaRPr lang="en-US" sz="2000"/>
          </a:p>
        </p:txBody>
      </p:sp>
      <p:pic>
        <p:nvPicPr>
          <p:cNvPr id="8" name="Tijdelijke aanduiding voor inhoud 7" descr="Afbeelding met cirkel, diagram, Lettertype, schets&#10;&#10;Automatisch gegenereerde beschrijving">
            <a:extLst>
              <a:ext uri="{FF2B5EF4-FFF2-40B4-BE49-F238E27FC236}">
                <a16:creationId xmlns:a16="http://schemas.microsoft.com/office/drawing/2014/main" id="{678E06C6-8DCB-0EB1-1121-C821E012325B}"/>
              </a:ext>
            </a:extLst>
          </p:cNvPr>
          <p:cNvPicPr>
            <a:picLocks noChangeAspect="1"/>
          </p:cNvPicPr>
          <p:nvPr/>
        </p:nvPicPr>
        <p:blipFill>
          <a:blip r:embed="rId2"/>
          <a:stretch>
            <a:fillRect/>
          </a:stretch>
        </p:blipFill>
        <p:spPr>
          <a:xfrm>
            <a:off x="5951351" y="2484255"/>
            <a:ext cx="5070639" cy="3714244"/>
          </a:xfrm>
          <a:prstGeom prst="rect">
            <a:avLst/>
          </a:prstGeom>
        </p:spPr>
      </p:pic>
      <p:sp>
        <p:nvSpPr>
          <p:cNvPr id="30" name="Rectangle 2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92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3499F6-6415-1480-85D8-6148BF3C2DAF}"/>
              </a:ext>
            </a:extLst>
          </p:cNvPr>
          <p:cNvSpPr>
            <a:spLocks noGrp="1"/>
          </p:cNvSpPr>
          <p:nvPr>
            <p:ph type="title"/>
          </p:nvPr>
        </p:nvSpPr>
        <p:spPr>
          <a:xfrm>
            <a:off x="793662" y="386930"/>
            <a:ext cx="10066122" cy="1298448"/>
          </a:xfrm>
        </p:spPr>
        <p:txBody>
          <a:bodyPr anchor="b">
            <a:normAutofit/>
          </a:bodyPr>
          <a:lstStyle/>
          <a:p>
            <a:r>
              <a:rPr lang="nl-NL" sz="4800"/>
              <a:t>Verschillen</a:t>
            </a:r>
          </a:p>
        </p:txBody>
      </p:sp>
      <p:sp>
        <p:nvSpPr>
          <p:cNvPr id="43" name="Rectangle 4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a:extLst>
              <a:ext uri="{FF2B5EF4-FFF2-40B4-BE49-F238E27FC236}">
                <a16:creationId xmlns:a16="http://schemas.microsoft.com/office/drawing/2014/main" id="{7728805E-DA0E-F372-9046-228AE12D6FE1}"/>
              </a:ext>
            </a:extLst>
          </p:cNvPr>
          <p:cNvSpPr>
            <a:spLocks noGrp="1"/>
          </p:cNvSpPr>
          <p:nvPr>
            <p:ph idx="1"/>
          </p:nvPr>
        </p:nvSpPr>
        <p:spPr>
          <a:xfrm>
            <a:off x="793661" y="2599509"/>
            <a:ext cx="4530898" cy="3639450"/>
          </a:xfrm>
        </p:spPr>
        <p:txBody>
          <a:bodyPr anchor="ctr">
            <a:normAutofit/>
          </a:bodyPr>
          <a:lstStyle/>
          <a:p>
            <a:r>
              <a:rPr lang="en-US" sz="2000" b="1">
                <a:ea typeface="+mn-lt"/>
                <a:cs typeface="+mn-lt"/>
              </a:rPr>
              <a:t>JEELO</a:t>
            </a:r>
            <a:r>
              <a:rPr lang="en-US" sz="2000">
                <a:ea typeface="+mn-lt"/>
                <a:cs typeface="+mn-lt"/>
              </a:rPr>
              <a:t> is </a:t>
            </a:r>
            <a:r>
              <a:rPr lang="en-US" sz="2000" err="1">
                <a:ea typeface="+mn-lt"/>
                <a:cs typeface="+mn-lt"/>
              </a:rPr>
              <a:t>meer</a:t>
            </a:r>
            <a:r>
              <a:rPr lang="en-US" sz="2000">
                <a:ea typeface="+mn-lt"/>
                <a:cs typeface="+mn-lt"/>
              </a:rPr>
              <a:t> </a:t>
            </a:r>
            <a:r>
              <a:rPr lang="en-US" sz="2000" err="1">
                <a:ea typeface="+mn-lt"/>
                <a:cs typeface="+mn-lt"/>
              </a:rPr>
              <a:t>thematisch</a:t>
            </a:r>
            <a:r>
              <a:rPr lang="en-US" sz="2000">
                <a:ea typeface="+mn-lt"/>
                <a:cs typeface="+mn-lt"/>
              </a:rPr>
              <a:t> </a:t>
            </a:r>
            <a:r>
              <a:rPr lang="en-US" sz="2000" err="1">
                <a:ea typeface="+mn-lt"/>
                <a:cs typeface="+mn-lt"/>
              </a:rPr>
              <a:t>en</a:t>
            </a:r>
            <a:r>
              <a:rPr lang="en-US" sz="2000">
                <a:ea typeface="+mn-lt"/>
                <a:cs typeface="+mn-lt"/>
              </a:rPr>
              <a:t> </a:t>
            </a:r>
            <a:r>
              <a:rPr lang="en-US" sz="2000" err="1">
                <a:ea typeface="+mn-lt"/>
                <a:cs typeface="+mn-lt"/>
              </a:rPr>
              <a:t>projectmatig</a:t>
            </a:r>
            <a:r>
              <a:rPr lang="en-US" sz="2000">
                <a:ea typeface="+mn-lt"/>
                <a:cs typeface="+mn-lt"/>
              </a:rPr>
              <a:t> van </a:t>
            </a:r>
            <a:r>
              <a:rPr lang="en-US" sz="2000" err="1">
                <a:ea typeface="+mn-lt"/>
                <a:cs typeface="+mn-lt"/>
              </a:rPr>
              <a:t>aard</a:t>
            </a:r>
            <a:r>
              <a:rPr lang="en-US" sz="2000">
                <a:ea typeface="+mn-lt"/>
                <a:cs typeface="+mn-lt"/>
              </a:rPr>
              <a:t> (</a:t>
            </a:r>
            <a:r>
              <a:rPr lang="en-US" sz="2000" err="1">
                <a:ea typeface="+mn-lt"/>
                <a:cs typeface="+mn-lt"/>
              </a:rPr>
              <a:t>vooraf</a:t>
            </a:r>
            <a:r>
              <a:rPr lang="en-US" sz="2000">
                <a:ea typeface="+mn-lt"/>
                <a:cs typeface="+mn-lt"/>
              </a:rPr>
              <a:t> </a:t>
            </a:r>
            <a:r>
              <a:rPr lang="en-US" sz="2000" err="1">
                <a:ea typeface="+mn-lt"/>
                <a:cs typeface="+mn-lt"/>
              </a:rPr>
              <a:t>bedachte</a:t>
            </a:r>
            <a:r>
              <a:rPr lang="en-US" sz="2000">
                <a:ea typeface="+mn-lt"/>
                <a:cs typeface="+mn-lt"/>
              </a:rPr>
              <a:t> </a:t>
            </a:r>
            <a:r>
              <a:rPr lang="en-US" sz="2000" err="1">
                <a:ea typeface="+mn-lt"/>
                <a:cs typeface="+mn-lt"/>
              </a:rPr>
              <a:t>projecten</a:t>
            </a:r>
            <a:r>
              <a:rPr lang="en-US" sz="2000">
                <a:ea typeface="+mn-lt"/>
                <a:cs typeface="+mn-lt"/>
              </a:rPr>
              <a:t>), met </a:t>
            </a:r>
            <a:r>
              <a:rPr lang="en-US" sz="2000" err="1">
                <a:ea typeface="+mn-lt"/>
                <a:cs typeface="+mn-lt"/>
              </a:rPr>
              <a:t>een</a:t>
            </a:r>
            <a:r>
              <a:rPr lang="en-US" sz="2000">
                <a:ea typeface="+mn-lt"/>
                <a:cs typeface="+mn-lt"/>
              </a:rPr>
              <a:t> </a:t>
            </a:r>
            <a:r>
              <a:rPr lang="en-US" sz="2000" err="1">
                <a:ea typeface="+mn-lt"/>
                <a:cs typeface="+mn-lt"/>
              </a:rPr>
              <a:t>nadruk</a:t>
            </a:r>
            <a:r>
              <a:rPr lang="en-US" sz="2000">
                <a:ea typeface="+mn-lt"/>
                <a:cs typeface="+mn-lt"/>
              </a:rPr>
              <a:t> op </a:t>
            </a:r>
            <a:r>
              <a:rPr lang="en-US" sz="2000" err="1">
                <a:ea typeface="+mn-lt"/>
                <a:cs typeface="+mn-lt"/>
              </a:rPr>
              <a:t>vakoverstijgend</a:t>
            </a:r>
            <a:r>
              <a:rPr lang="en-US" sz="2000">
                <a:ea typeface="+mn-lt"/>
                <a:cs typeface="+mn-lt"/>
              </a:rPr>
              <a:t> </a:t>
            </a:r>
            <a:r>
              <a:rPr lang="en-US" sz="2000" err="1">
                <a:ea typeface="+mn-lt"/>
                <a:cs typeface="+mn-lt"/>
              </a:rPr>
              <a:t>leren</a:t>
            </a:r>
            <a:r>
              <a:rPr lang="en-US" sz="2000">
                <a:ea typeface="+mn-lt"/>
                <a:cs typeface="+mn-lt"/>
              </a:rPr>
              <a:t>, </a:t>
            </a:r>
            <a:r>
              <a:rPr lang="en-US" sz="2000" err="1">
                <a:ea typeface="+mn-lt"/>
                <a:cs typeface="+mn-lt"/>
              </a:rPr>
              <a:t>samenhang</a:t>
            </a:r>
            <a:r>
              <a:rPr lang="en-US" sz="2000">
                <a:ea typeface="+mn-lt"/>
                <a:cs typeface="+mn-lt"/>
              </a:rPr>
              <a:t> </a:t>
            </a:r>
            <a:r>
              <a:rPr lang="en-US" sz="2000" err="1">
                <a:ea typeface="+mn-lt"/>
                <a:cs typeface="+mn-lt"/>
              </a:rPr>
              <a:t>ontdekken</a:t>
            </a:r>
            <a:r>
              <a:rPr lang="en-US" sz="2000">
                <a:ea typeface="+mn-lt"/>
                <a:cs typeface="+mn-lt"/>
              </a:rPr>
              <a:t> </a:t>
            </a:r>
            <a:r>
              <a:rPr lang="en-US" sz="2000" err="1">
                <a:ea typeface="+mn-lt"/>
                <a:cs typeface="+mn-lt"/>
              </a:rPr>
              <a:t>en</a:t>
            </a:r>
            <a:r>
              <a:rPr lang="en-US" sz="2000">
                <a:ea typeface="+mn-lt"/>
                <a:cs typeface="+mn-lt"/>
              </a:rPr>
              <a:t> </a:t>
            </a:r>
            <a:r>
              <a:rPr lang="en-US" sz="2000" err="1">
                <a:ea typeface="+mn-lt"/>
                <a:cs typeface="+mn-lt"/>
              </a:rPr>
              <a:t>praktijkgericht</a:t>
            </a:r>
            <a:r>
              <a:rPr lang="en-US" sz="2000">
                <a:ea typeface="+mn-lt"/>
                <a:cs typeface="+mn-lt"/>
              </a:rPr>
              <a:t> </a:t>
            </a:r>
            <a:r>
              <a:rPr lang="en-US" sz="2000" err="1">
                <a:ea typeface="+mn-lt"/>
                <a:cs typeface="+mn-lt"/>
              </a:rPr>
              <a:t>onderwijs</a:t>
            </a:r>
            <a:r>
              <a:rPr lang="en-US" sz="2000">
                <a:ea typeface="+mn-lt"/>
                <a:cs typeface="+mn-lt"/>
              </a:rPr>
              <a:t>.</a:t>
            </a:r>
            <a:endParaRPr lang="en-US" sz="2000"/>
          </a:p>
          <a:p>
            <a:r>
              <a:rPr lang="en-US" sz="2000" b="1">
                <a:ea typeface="+mn-lt"/>
                <a:cs typeface="+mn-lt"/>
              </a:rPr>
              <a:t>EGO</a:t>
            </a:r>
            <a:r>
              <a:rPr lang="en-US" sz="2000">
                <a:ea typeface="+mn-lt"/>
                <a:cs typeface="+mn-lt"/>
              </a:rPr>
              <a:t> is </a:t>
            </a:r>
            <a:r>
              <a:rPr lang="en-US" sz="2000" err="1">
                <a:ea typeface="+mn-lt"/>
                <a:cs typeface="+mn-lt"/>
              </a:rPr>
              <a:t>meer</a:t>
            </a:r>
            <a:r>
              <a:rPr lang="en-US" sz="2000">
                <a:ea typeface="+mn-lt"/>
                <a:cs typeface="+mn-lt"/>
              </a:rPr>
              <a:t> </a:t>
            </a:r>
            <a:r>
              <a:rPr lang="en-US" sz="2000" err="1">
                <a:ea typeface="+mn-lt"/>
                <a:cs typeface="+mn-lt"/>
              </a:rPr>
              <a:t>gericht</a:t>
            </a:r>
            <a:r>
              <a:rPr lang="en-US" sz="2000">
                <a:ea typeface="+mn-lt"/>
                <a:cs typeface="+mn-lt"/>
              </a:rPr>
              <a:t> op de </a:t>
            </a:r>
            <a:r>
              <a:rPr lang="en-US" sz="2000" err="1">
                <a:ea typeface="+mn-lt"/>
                <a:cs typeface="+mn-lt"/>
              </a:rPr>
              <a:t>emotionele</a:t>
            </a:r>
            <a:r>
              <a:rPr lang="en-US" sz="2000">
                <a:ea typeface="+mn-lt"/>
                <a:cs typeface="+mn-lt"/>
              </a:rPr>
              <a:t> </a:t>
            </a:r>
            <a:r>
              <a:rPr lang="en-US" sz="2000" err="1">
                <a:ea typeface="+mn-lt"/>
                <a:cs typeface="+mn-lt"/>
              </a:rPr>
              <a:t>en</a:t>
            </a:r>
            <a:r>
              <a:rPr lang="en-US" sz="2000">
                <a:ea typeface="+mn-lt"/>
                <a:cs typeface="+mn-lt"/>
              </a:rPr>
              <a:t> </a:t>
            </a:r>
            <a:r>
              <a:rPr lang="en-US" sz="2000" err="1">
                <a:ea typeface="+mn-lt"/>
                <a:cs typeface="+mn-lt"/>
              </a:rPr>
              <a:t>ervaringsgerichte</a:t>
            </a:r>
            <a:r>
              <a:rPr lang="en-US" sz="2000">
                <a:ea typeface="+mn-lt"/>
                <a:cs typeface="+mn-lt"/>
              </a:rPr>
              <a:t> </a:t>
            </a:r>
            <a:r>
              <a:rPr lang="en-US" sz="2000" err="1">
                <a:ea typeface="+mn-lt"/>
                <a:cs typeface="+mn-lt"/>
              </a:rPr>
              <a:t>ontwikkeling</a:t>
            </a:r>
            <a:r>
              <a:rPr lang="en-US" sz="2000">
                <a:ea typeface="+mn-lt"/>
                <a:cs typeface="+mn-lt"/>
              </a:rPr>
              <a:t> van het kind, met </a:t>
            </a:r>
            <a:r>
              <a:rPr lang="en-US" sz="2000" err="1">
                <a:ea typeface="+mn-lt"/>
                <a:cs typeface="+mn-lt"/>
              </a:rPr>
              <a:t>veel</a:t>
            </a:r>
            <a:r>
              <a:rPr lang="en-US" sz="2000">
                <a:ea typeface="+mn-lt"/>
                <a:cs typeface="+mn-lt"/>
              </a:rPr>
              <a:t> </a:t>
            </a:r>
            <a:r>
              <a:rPr lang="en-US" sz="2000" err="1">
                <a:ea typeface="+mn-lt"/>
                <a:cs typeface="+mn-lt"/>
              </a:rPr>
              <a:t>aandacht</a:t>
            </a:r>
            <a:r>
              <a:rPr lang="en-US" sz="2000">
                <a:ea typeface="+mn-lt"/>
                <a:cs typeface="+mn-lt"/>
              </a:rPr>
              <a:t> </a:t>
            </a:r>
            <a:r>
              <a:rPr lang="en-US" sz="2000" err="1">
                <a:ea typeface="+mn-lt"/>
                <a:cs typeface="+mn-lt"/>
              </a:rPr>
              <a:t>voor</a:t>
            </a:r>
            <a:r>
              <a:rPr lang="en-US" sz="2000">
                <a:ea typeface="+mn-lt"/>
                <a:cs typeface="+mn-lt"/>
              </a:rPr>
              <a:t> </a:t>
            </a:r>
            <a:r>
              <a:rPr lang="en-US" sz="2000" err="1">
                <a:ea typeface="+mn-lt"/>
                <a:cs typeface="+mn-lt"/>
              </a:rPr>
              <a:t>welbevinden</a:t>
            </a:r>
            <a:r>
              <a:rPr lang="en-US" sz="2000">
                <a:ea typeface="+mn-lt"/>
                <a:cs typeface="+mn-lt"/>
              </a:rPr>
              <a:t> </a:t>
            </a:r>
            <a:r>
              <a:rPr lang="en-US" sz="2000" err="1">
                <a:ea typeface="+mn-lt"/>
                <a:cs typeface="+mn-lt"/>
              </a:rPr>
              <a:t>en</a:t>
            </a:r>
            <a:r>
              <a:rPr lang="en-US" sz="2000">
                <a:ea typeface="+mn-lt"/>
                <a:cs typeface="+mn-lt"/>
              </a:rPr>
              <a:t> </a:t>
            </a:r>
            <a:r>
              <a:rPr lang="en-US" sz="2000" err="1">
                <a:ea typeface="+mn-lt"/>
                <a:cs typeface="+mn-lt"/>
              </a:rPr>
              <a:t>betrokkenheid</a:t>
            </a:r>
            <a:r>
              <a:rPr lang="en-US" sz="2000">
                <a:ea typeface="+mn-lt"/>
                <a:cs typeface="+mn-lt"/>
              </a:rPr>
              <a:t>.</a:t>
            </a:r>
            <a:endParaRPr lang="en-US"/>
          </a:p>
          <a:p>
            <a:endParaRPr lang="en-US" sz="2000"/>
          </a:p>
        </p:txBody>
      </p:sp>
      <p:pic>
        <p:nvPicPr>
          <p:cNvPr id="4" name="Tijdelijke aanduiding voor inhoud 3" descr="Afbeelding met cirkel, diagram, tekst, Lettertype&#10;&#10;Automatisch gegenereerde beschrijving">
            <a:extLst>
              <a:ext uri="{FF2B5EF4-FFF2-40B4-BE49-F238E27FC236}">
                <a16:creationId xmlns:a16="http://schemas.microsoft.com/office/drawing/2014/main" id="{579B4A65-9BB0-72EB-D09A-1C046DBB4821}"/>
              </a:ext>
            </a:extLst>
          </p:cNvPr>
          <p:cNvPicPr>
            <a:picLocks noChangeAspect="1"/>
          </p:cNvPicPr>
          <p:nvPr/>
        </p:nvPicPr>
        <p:blipFill>
          <a:blip r:embed="rId2"/>
          <a:stretch>
            <a:fillRect/>
          </a:stretch>
        </p:blipFill>
        <p:spPr>
          <a:xfrm>
            <a:off x="6090384" y="2484255"/>
            <a:ext cx="4792573" cy="3714244"/>
          </a:xfrm>
          <a:prstGeom prst="rect">
            <a:avLst/>
          </a:prstGeom>
        </p:spPr>
      </p:pic>
      <p:sp>
        <p:nvSpPr>
          <p:cNvPr id="47" name="Rectangle 4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46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8A23B95-5C1A-05A3-17DC-715B35AB723B}"/>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a:solidFill>
                  <a:srgbClr val="3F3F3F"/>
                </a:solidFill>
                <a:latin typeface="+mj-lt"/>
                <a:ea typeface="+mj-ea"/>
                <a:cs typeface="+mj-cs"/>
              </a:rPr>
              <a:t>Samenvatting</a:t>
            </a:r>
          </a:p>
        </p:txBody>
      </p:sp>
      <p:sp>
        <p:nvSpPr>
          <p:cNvPr id="3" name="Tijdelijke aanduiding voor inhoud 2">
            <a:extLst>
              <a:ext uri="{FF2B5EF4-FFF2-40B4-BE49-F238E27FC236}">
                <a16:creationId xmlns:a16="http://schemas.microsoft.com/office/drawing/2014/main" id="{3EA32D2B-0090-FD30-9653-69F57A25CEBD}"/>
              </a:ext>
            </a:extLst>
          </p:cNvPr>
          <p:cNvSpPr>
            <a:spLocks noGrp="1"/>
          </p:cNvSpPr>
          <p:nvPr>
            <p:ph idx="1"/>
          </p:nvPr>
        </p:nvSpPr>
        <p:spPr>
          <a:xfrm>
            <a:off x="1476919" y="2888250"/>
            <a:ext cx="4297351" cy="2959777"/>
          </a:xfrm>
        </p:spPr>
        <p:txBody>
          <a:bodyPr vert="horz" lIns="91440" tIns="45720" rIns="91440" bIns="45720" rtlCol="0" anchor="t">
            <a:normAutofit/>
          </a:bodyPr>
          <a:lstStyle/>
          <a:p>
            <a:pPr marL="0" indent="0">
              <a:buNone/>
            </a:pPr>
            <a:r>
              <a:rPr lang="en-US" sz="2000" b="1" err="1"/>
              <a:t>Jeelo</a:t>
            </a:r>
            <a:endParaRPr lang="nl-NL"/>
          </a:p>
          <a:p>
            <a:r>
              <a:rPr lang="en-US" sz="2000" err="1"/>
              <a:t>Themagericht</a:t>
            </a:r>
            <a:r>
              <a:rPr lang="en-US" sz="2000"/>
              <a:t> </a:t>
            </a:r>
            <a:r>
              <a:rPr lang="en-US" sz="2000" err="1"/>
              <a:t>leren</a:t>
            </a:r>
            <a:endParaRPr lang="en-US" sz="2000"/>
          </a:p>
          <a:p>
            <a:r>
              <a:rPr lang="en-US" sz="2000" err="1"/>
              <a:t>Maatschappelijke</a:t>
            </a:r>
            <a:r>
              <a:rPr lang="en-US" sz="2000"/>
              <a:t> </a:t>
            </a:r>
            <a:r>
              <a:rPr lang="en-US" sz="2000" err="1"/>
              <a:t>projecten</a:t>
            </a:r>
          </a:p>
          <a:p>
            <a:r>
              <a:rPr lang="en-US" sz="2000" err="1"/>
              <a:t>Betrokkenheid</a:t>
            </a:r>
            <a:r>
              <a:rPr lang="en-US" sz="2000"/>
              <a:t> van de </a:t>
            </a:r>
            <a:r>
              <a:rPr lang="en-US" sz="2000" err="1"/>
              <a:t>omgeving</a:t>
            </a:r>
            <a:endParaRPr lang="en-US" sz="2000"/>
          </a:p>
          <a:p>
            <a:r>
              <a:rPr lang="en-US" sz="2000" err="1"/>
              <a:t>Inzicht</a:t>
            </a:r>
            <a:r>
              <a:rPr lang="en-US" sz="2000"/>
              <a:t> </a:t>
            </a:r>
            <a:r>
              <a:rPr lang="en-US" sz="2000" err="1"/>
              <a:t>waarom</a:t>
            </a:r>
            <a:r>
              <a:rPr lang="en-US" sz="2000"/>
              <a:t> ze </a:t>
            </a:r>
            <a:r>
              <a:rPr lang="en-US" sz="2000" err="1"/>
              <a:t>iets</a:t>
            </a:r>
            <a:r>
              <a:rPr lang="en-US" sz="2000"/>
              <a:t> </a:t>
            </a:r>
            <a:r>
              <a:rPr lang="en-US" sz="2000" err="1"/>
              <a:t>leren</a:t>
            </a:r>
          </a:p>
          <a:p>
            <a:r>
              <a:rPr lang="en-US" sz="2000" err="1"/>
              <a:t>Samenwerken</a:t>
            </a:r>
            <a:endParaRPr lang="en-US" sz="2000"/>
          </a:p>
          <a:p>
            <a:r>
              <a:rPr lang="en-US" sz="2000"/>
              <a:t>21e-eeuwse </a:t>
            </a:r>
            <a:r>
              <a:rPr lang="en-US" sz="2000" err="1"/>
              <a:t>vaardigheden</a:t>
            </a:r>
            <a:endParaRPr lang="en-US" sz="2000"/>
          </a:p>
          <a:p>
            <a:endParaRPr lang="en-US" sz="2000"/>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Tijdelijke aanduiding voor inhoud 2">
            <a:extLst>
              <a:ext uri="{FF2B5EF4-FFF2-40B4-BE49-F238E27FC236}">
                <a16:creationId xmlns:a16="http://schemas.microsoft.com/office/drawing/2014/main" id="{4F83A58F-F2BA-2D06-E04A-5B20B4439141}"/>
              </a:ext>
            </a:extLst>
          </p:cNvPr>
          <p:cNvSpPr txBox="1">
            <a:spLocks/>
          </p:cNvSpPr>
          <p:nvPr/>
        </p:nvSpPr>
        <p:spPr>
          <a:xfrm>
            <a:off x="6417731" y="2888250"/>
            <a:ext cx="4292594" cy="29597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EGO</a:t>
            </a:r>
            <a:endParaRPr lang="nl-NL" b="1"/>
          </a:p>
          <a:p>
            <a:r>
              <a:rPr lang="en-US" sz="2000" err="1"/>
              <a:t>Ervaringen</a:t>
            </a:r>
            <a:r>
              <a:rPr lang="en-US" sz="2000"/>
              <a:t> </a:t>
            </a:r>
            <a:r>
              <a:rPr lang="en-US" sz="2000" err="1"/>
              <a:t>en</a:t>
            </a:r>
            <a:r>
              <a:rPr lang="en-US" sz="2000"/>
              <a:t> </a:t>
            </a:r>
            <a:r>
              <a:rPr lang="en-US" sz="2000" err="1"/>
              <a:t>beleving</a:t>
            </a:r>
            <a:r>
              <a:rPr lang="en-US" sz="2000"/>
              <a:t> van het kind </a:t>
            </a:r>
            <a:r>
              <a:rPr lang="en-US" sz="2000" err="1"/>
              <a:t>centraal</a:t>
            </a:r>
            <a:endParaRPr lang="en-US" sz="2000"/>
          </a:p>
          <a:p>
            <a:r>
              <a:rPr lang="en-US" sz="2000" err="1"/>
              <a:t>Betrokkenheid</a:t>
            </a:r>
            <a:r>
              <a:rPr lang="en-US" sz="2000"/>
              <a:t> eigen </a:t>
            </a:r>
            <a:r>
              <a:rPr lang="en-US" sz="2000" err="1"/>
              <a:t>leerproces</a:t>
            </a:r>
            <a:endParaRPr lang="en-US" sz="2000"/>
          </a:p>
          <a:p>
            <a:r>
              <a:rPr lang="en-US" sz="2000" err="1"/>
              <a:t>Leerkracht</a:t>
            </a:r>
            <a:r>
              <a:rPr lang="en-US" sz="2000"/>
              <a:t> </a:t>
            </a:r>
            <a:r>
              <a:rPr lang="en-US" sz="2000" err="1"/>
              <a:t>begeleidt</a:t>
            </a:r>
            <a:r>
              <a:rPr lang="en-US" sz="2000"/>
              <a:t> </a:t>
            </a:r>
            <a:r>
              <a:rPr lang="en-US" sz="2000" err="1"/>
              <a:t>en</a:t>
            </a:r>
            <a:r>
              <a:rPr lang="en-US" sz="2000"/>
              <a:t> </a:t>
            </a:r>
            <a:r>
              <a:rPr lang="en-US" sz="2000" err="1"/>
              <a:t>ondersteunt</a:t>
            </a:r>
            <a:r>
              <a:rPr lang="en-US" sz="2000"/>
              <a:t> </a:t>
            </a:r>
          </a:p>
          <a:p>
            <a:r>
              <a:rPr lang="en-US" sz="2000" err="1"/>
              <a:t>Creativiteit</a:t>
            </a:r>
            <a:r>
              <a:rPr lang="en-US" sz="2000"/>
              <a:t> </a:t>
            </a:r>
            <a:r>
              <a:rPr lang="en-US" sz="2000" err="1"/>
              <a:t>en</a:t>
            </a:r>
            <a:r>
              <a:rPr lang="en-US" sz="2000"/>
              <a:t> </a:t>
            </a:r>
            <a:r>
              <a:rPr lang="en-US" sz="2000" err="1"/>
              <a:t>experimenteren</a:t>
            </a:r>
            <a:r>
              <a:rPr lang="en-US" sz="2000"/>
              <a:t> </a:t>
            </a:r>
          </a:p>
          <a:p>
            <a:r>
              <a:rPr lang="en-US" sz="2000" err="1"/>
              <a:t>Reflectie</a:t>
            </a:r>
            <a:r>
              <a:rPr lang="en-US" sz="2000"/>
              <a:t> </a:t>
            </a:r>
          </a:p>
        </p:txBody>
      </p:sp>
    </p:spTree>
    <p:extLst>
      <p:ext uri="{BB962C8B-B14F-4D97-AF65-F5344CB8AC3E}">
        <p14:creationId xmlns:p14="http://schemas.microsoft.com/office/powerpoint/2010/main" val="44953430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7F0ECE-95A0-3B2C-57A4-4E6723A90429}"/>
              </a:ext>
            </a:extLst>
          </p:cNvPr>
          <p:cNvSpPr>
            <a:spLocks noGrp="1"/>
          </p:cNvSpPr>
          <p:nvPr>
            <p:ph type="title"/>
          </p:nvPr>
        </p:nvSpPr>
        <p:spPr>
          <a:xfrm>
            <a:off x="7320466" y="609600"/>
            <a:ext cx="4140014" cy="1330839"/>
          </a:xfrm>
        </p:spPr>
        <p:txBody>
          <a:bodyPr>
            <a:normAutofit/>
          </a:bodyPr>
          <a:lstStyle/>
          <a:p>
            <a:r>
              <a:rPr lang="nl-NL"/>
              <a:t>Bronnen</a:t>
            </a:r>
          </a:p>
        </p:txBody>
      </p:sp>
      <p:pic>
        <p:nvPicPr>
          <p:cNvPr id="4" name="Afbeelding 3" descr="Afbeelding met tekening, clipart, illustratie, tekenfilm&#10;&#10;Automatisch gegenereerde beschrijving">
            <a:extLst>
              <a:ext uri="{FF2B5EF4-FFF2-40B4-BE49-F238E27FC236}">
                <a16:creationId xmlns:a16="http://schemas.microsoft.com/office/drawing/2014/main" id="{44E07E96-F758-BEC5-22CB-597BBFCB98F4}"/>
              </a:ext>
            </a:extLst>
          </p:cNvPr>
          <p:cNvPicPr>
            <a:picLocks noChangeAspect="1"/>
          </p:cNvPicPr>
          <p:nvPr/>
        </p:nvPicPr>
        <p:blipFill>
          <a:blip r:embed="rId2"/>
          <a:srcRect t="633" r="-2" b="-2"/>
          <a:stretch/>
        </p:blipFill>
        <p:spPr>
          <a:xfrm>
            <a:off x="20" y="10"/>
            <a:ext cx="6767847"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ijdelijke aanduiding voor inhoud 2">
            <a:extLst>
              <a:ext uri="{FF2B5EF4-FFF2-40B4-BE49-F238E27FC236}">
                <a16:creationId xmlns:a16="http://schemas.microsoft.com/office/drawing/2014/main" id="{B1A54BA7-08B7-8CBE-183D-0A786AECC1B4}"/>
              </a:ext>
            </a:extLst>
          </p:cNvPr>
          <p:cNvSpPr>
            <a:spLocks noGrp="1"/>
          </p:cNvSpPr>
          <p:nvPr>
            <p:ph idx="1"/>
          </p:nvPr>
        </p:nvSpPr>
        <p:spPr>
          <a:xfrm>
            <a:off x="7320465" y="2194102"/>
            <a:ext cx="4140013" cy="3908586"/>
          </a:xfrm>
        </p:spPr>
        <p:txBody>
          <a:bodyPr vert="horz" lIns="91440" tIns="45720" rIns="91440" bIns="45720" rtlCol="0">
            <a:normAutofit/>
          </a:bodyPr>
          <a:lstStyle/>
          <a:p>
            <a:r>
              <a:rPr lang="nl-NL" sz="1000"/>
              <a:t>Jeelo. (2024). </a:t>
            </a:r>
            <a:r>
              <a:rPr lang="nl-NL" sz="1000" i="1"/>
              <a:t>Jeelo, je eigen leeromgeving</a:t>
            </a:r>
            <a:r>
              <a:rPr lang="nl-NL" sz="1000"/>
              <a:t>. Geraadpleegd op 13 september 2024, </a:t>
            </a:r>
            <a:r>
              <a:rPr lang="nl-NL" sz="1000">
                <a:hlinkClick r:id="rId3"/>
              </a:rPr>
              <a:t>Over Jeelo - Jeelo, Je Eigen Leeromgeving</a:t>
            </a:r>
            <a:endParaRPr lang="nl-NL" sz="1000"/>
          </a:p>
          <a:p>
            <a:r>
              <a:rPr lang="nl-NL" sz="1000"/>
              <a:t>Jeelo. (2024). </a:t>
            </a:r>
            <a:r>
              <a:rPr lang="nl-NL" sz="1000" i="1"/>
              <a:t>Jeelo Streefbeeld: van de Jeelo community</a:t>
            </a:r>
            <a:r>
              <a:rPr lang="nl-NL" sz="1000"/>
              <a:t>. [Brochure]. Geraadpleegd op 13 september 2024, van </a:t>
            </a:r>
            <a:r>
              <a:rPr lang="nl-NL" sz="1000">
                <a:hlinkClick r:id="rId4"/>
              </a:rPr>
              <a:t>Het-streefbeeld-van-Jeelo.pdf</a:t>
            </a:r>
            <a:endParaRPr lang="nl-NL" sz="1000"/>
          </a:p>
          <a:p>
            <a:r>
              <a:rPr lang="nl-NL" sz="1000"/>
              <a:t>Kerpel, A. (2023, 17 januari).</a:t>
            </a:r>
            <a:r>
              <a:rPr lang="nl-NL" sz="1000">
                <a:latin typeface="Aptos"/>
                <a:cs typeface="Times New Roman"/>
              </a:rPr>
              <a:t> </a:t>
            </a:r>
            <a:r>
              <a:rPr lang="nl-NL" sz="1000" i="1">
                <a:latin typeface="Aptos"/>
                <a:cs typeface="Times New Roman"/>
              </a:rPr>
              <a:t>Ervaringsgericht onderwijs</a:t>
            </a:r>
            <a:r>
              <a:rPr lang="nl-NL" sz="1000">
                <a:latin typeface="Aptos"/>
                <a:cs typeface="Times New Roman"/>
              </a:rPr>
              <a:t>. wij-leren.nl. </a:t>
            </a:r>
            <a:r>
              <a:rPr lang="nl-NL" sz="1000">
                <a:latin typeface="Aptos"/>
                <a:cs typeface="Times New Roman"/>
                <a:hlinkClick r:id="rId5"/>
              </a:rPr>
              <a:t>https://wij-leren.nl/ervaringsgericht-onderwijs.php</a:t>
            </a:r>
            <a:endParaRPr lang="nl-NL" sz="1000">
              <a:latin typeface="Aptos"/>
            </a:endParaRPr>
          </a:p>
          <a:p>
            <a:r>
              <a:rPr lang="nl-NL" sz="1000"/>
              <a:t>Onderwijsconsument. (2021). </a:t>
            </a:r>
            <a:r>
              <a:rPr lang="nl-NL" sz="1000" i="1"/>
              <a:t>Wat is het onderwijsconcept van ervaringsgericht onderwijs (EGO)?</a:t>
            </a:r>
            <a:r>
              <a:rPr lang="nl-NL" sz="1000"/>
              <a:t>. Geraadpleegd op 13 september 2024, van </a:t>
            </a:r>
            <a:r>
              <a:rPr lang="nl-NL" sz="1000">
                <a:hlinkClick r:id="rId6"/>
              </a:rPr>
              <a:t>Wat is het onderwijsconcept van ervaringsgericht onderwijs (EGO)? - OCO (onderwijsconsument.nl)</a:t>
            </a:r>
            <a:endParaRPr lang="nl-NL" sz="1000"/>
          </a:p>
          <a:p>
            <a:r>
              <a:rPr lang="nl-NL" sz="1000"/>
              <a:t>Scholen op de kaart. (2024). </a:t>
            </a:r>
            <a:r>
              <a:rPr lang="nl-NL" sz="1000" i="1"/>
              <a:t>Informatie over basisscholen met onderwijsconcept Jeelo. </a:t>
            </a:r>
            <a:r>
              <a:rPr lang="nl-NL" sz="1000"/>
              <a:t>Geraadpleegd op 13 september 2024, van </a:t>
            </a:r>
            <a:r>
              <a:rPr lang="nl-NL" sz="1000" u="sng">
                <a:hlinkClick r:id="rId7"/>
              </a:rPr>
              <a:t>Jeelo | Scholen op de kaart</a:t>
            </a:r>
            <a:endParaRPr lang="nl-NL" sz="1000"/>
          </a:p>
          <a:p>
            <a:r>
              <a:rPr lang="nl-NL" sz="1000"/>
              <a:t>Scholen op de kaart. (2024). Geraadpleegd op 13 september 2024, van </a:t>
            </a:r>
            <a:r>
              <a:rPr lang="nl-NL" sz="1000">
                <a:ea typeface="+mn-lt"/>
                <a:cs typeface="+mn-lt"/>
                <a:hlinkClick r:id="rId8"/>
              </a:rPr>
              <a:t>ervaringsgericht onderwijs - Zoeken | Scholen op de kaart</a:t>
            </a:r>
            <a:endParaRPr lang="nl-NL" sz="1000"/>
          </a:p>
          <a:p>
            <a:r>
              <a:rPr lang="nl-NL" sz="1000"/>
              <a:t>Wijzer over de basisschool. (z.d.). </a:t>
            </a:r>
            <a:r>
              <a:rPr lang="nl-NL" sz="1000" i="1"/>
              <a:t>Ervaringsgericht onderwijs: een ander type onderwijs in Nederland. </a:t>
            </a:r>
            <a:r>
              <a:rPr lang="nl-NL" sz="1000"/>
              <a:t>Geraadpleegd op 13 september 2024, van </a:t>
            </a:r>
            <a:r>
              <a:rPr lang="nl-NL" sz="1000">
                <a:ea typeface="+mn-lt"/>
                <a:cs typeface="+mn-lt"/>
                <a:hlinkClick r:id="rId9"/>
              </a:rPr>
              <a:t>Ervaringsgericht onderwijs: een ander type onderwijs in Nederland (wijzeroverdebasisschool.nl)</a:t>
            </a:r>
            <a:r>
              <a:rPr lang="nl-NL" sz="1000" i="1">
                <a:ea typeface="+mn-lt"/>
                <a:cs typeface="+mn-lt"/>
              </a:rPr>
              <a:t> </a:t>
            </a:r>
            <a:endParaRPr lang="nl-NL" sz="1000" i="1"/>
          </a:p>
          <a:p>
            <a:pPr marL="0" indent="0">
              <a:buNone/>
            </a:pPr>
            <a:endParaRPr lang="nl-NL" sz="1000"/>
          </a:p>
        </p:txBody>
      </p:sp>
    </p:spTree>
    <p:extLst>
      <p:ext uri="{BB962C8B-B14F-4D97-AF65-F5344CB8AC3E}">
        <p14:creationId xmlns:p14="http://schemas.microsoft.com/office/powerpoint/2010/main" val="135290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Gezond Binnen Een gezond klaslokaal voor betere leerprestaties - Gezond  Binnen">
            <a:extLst>
              <a:ext uri="{FF2B5EF4-FFF2-40B4-BE49-F238E27FC236}">
                <a16:creationId xmlns:a16="http://schemas.microsoft.com/office/drawing/2014/main" id="{8FA3537E-D4AF-BA7E-1C34-C59D595B7889}"/>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9CB81D8-B7FF-8E9D-065C-75EB3FD1DA06}"/>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EGO</a:t>
            </a:r>
          </a:p>
        </p:txBody>
      </p:sp>
      <p:sp>
        <p:nvSpPr>
          <p:cNvPr id="3" name="Tijdelijke aanduiding voor inhoud 2">
            <a:extLst>
              <a:ext uri="{FF2B5EF4-FFF2-40B4-BE49-F238E27FC236}">
                <a16:creationId xmlns:a16="http://schemas.microsoft.com/office/drawing/2014/main" id="{5EBB3128-97F7-EA91-8D75-8EF5263AEB5D}"/>
              </a:ext>
            </a:extLst>
          </p:cNvPr>
          <p:cNvSpPr>
            <a:spLocks noGrp="1"/>
          </p:cNvSpPr>
          <p:nvPr>
            <p:ph idx="1"/>
          </p:nvPr>
        </p:nvSpPr>
        <p:spPr>
          <a:xfrm>
            <a:off x="965200" y="4572002"/>
            <a:ext cx="10261600" cy="1202995"/>
          </a:xfrm>
        </p:spPr>
        <p:txBody>
          <a:bodyPr vert="horz" lIns="91440" tIns="45720" rIns="91440" bIns="45720" rtlCol="0">
            <a:normAutofit/>
          </a:bodyPr>
          <a:lstStyle/>
          <a:p>
            <a:pPr marL="0" indent="0">
              <a:buNone/>
            </a:pPr>
            <a:r>
              <a:rPr lang="en-US" sz="3200"/>
              <a:t>Ervaringsgericht onderwijs</a:t>
            </a:r>
          </a:p>
        </p:txBody>
      </p:sp>
    </p:spTree>
    <p:extLst>
      <p:ext uri="{BB962C8B-B14F-4D97-AF65-F5344CB8AC3E}">
        <p14:creationId xmlns:p14="http://schemas.microsoft.com/office/powerpoint/2010/main" val="73180822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15ACE5-178C-7E09-12C1-FA1655436505}"/>
              </a:ext>
            </a:extLst>
          </p:cNvPr>
          <p:cNvSpPr>
            <a:spLocks noGrp="1"/>
          </p:cNvSpPr>
          <p:nvPr>
            <p:ph type="title"/>
          </p:nvPr>
        </p:nvSpPr>
        <p:spPr>
          <a:xfrm>
            <a:off x="6657715" y="467271"/>
            <a:ext cx="4195674" cy="2052522"/>
          </a:xfrm>
        </p:spPr>
        <p:txBody>
          <a:bodyPr anchor="b">
            <a:normAutofit/>
          </a:bodyPr>
          <a:lstStyle/>
          <a:p>
            <a:r>
              <a:rPr lang="nl-NL" sz="5600" b="1"/>
              <a:t>EGO</a:t>
            </a:r>
            <a:br>
              <a:rPr lang="nl-NL" sz="5600"/>
            </a:br>
            <a:r>
              <a:rPr lang="nl-NL" sz="5600"/>
              <a:t>Geschiedenis</a:t>
            </a:r>
          </a:p>
        </p:txBody>
      </p:sp>
      <p:sp>
        <p:nvSpPr>
          <p:cNvPr id="3" name="Tijdelijke aanduiding voor inhoud 2">
            <a:extLst>
              <a:ext uri="{FF2B5EF4-FFF2-40B4-BE49-F238E27FC236}">
                <a16:creationId xmlns:a16="http://schemas.microsoft.com/office/drawing/2014/main" id="{9ABCF8C8-AD0C-8E89-A537-B54D64EF1EF7}"/>
              </a:ext>
            </a:extLst>
          </p:cNvPr>
          <p:cNvSpPr>
            <a:spLocks noGrp="1"/>
          </p:cNvSpPr>
          <p:nvPr>
            <p:ph idx="1"/>
          </p:nvPr>
        </p:nvSpPr>
        <p:spPr>
          <a:xfrm>
            <a:off x="6657715" y="2990818"/>
            <a:ext cx="4195673" cy="2913872"/>
          </a:xfrm>
        </p:spPr>
        <p:txBody>
          <a:bodyPr vert="horz" lIns="91440" tIns="45720" rIns="91440" bIns="45720" rtlCol="0" anchor="t">
            <a:normAutofit/>
          </a:bodyPr>
          <a:lstStyle/>
          <a:p>
            <a:pPr marL="457200" indent="-457200">
              <a:buFont typeface="Calibri" panose="020B0604020202020204" pitchFamily="34" charset="0"/>
              <a:buChar char="-"/>
            </a:pPr>
            <a:r>
              <a:rPr lang="nl-NL" sz="2000">
                <a:solidFill>
                  <a:schemeClr val="tx1">
                    <a:alpha val="80000"/>
                  </a:schemeClr>
                </a:solidFill>
              </a:rPr>
              <a:t>Ervaringsgericht onderwijs is een onderwijsconcept dat eind jaren zestig van de 20ste eeuw ontstond. </a:t>
            </a:r>
          </a:p>
          <a:p>
            <a:pPr marL="457200" indent="-457200">
              <a:buFont typeface="Calibri" panose="020B0604020202020204" pitchFamily="34" charset="0"/>
              <a:buChar char="-"/>
            </a:pPr>
            <a:r>
              <a:rPr lang="nl-NL" sz="2000">
                <a:solidFill>
                  <a:schemeClr val="tx1">
                    <a:alpha val="80000"/>
                  </a:schemeClr>
                </a:solidFill>
              </a:rPr>
              <a:t>De inspirator is de Belgisch hoogleraar Ferre Laevers (1950)</a:t>
            </a:r>
          </a:p>
          <a:p>
            <a:pPr marL="0" indent="0">
              <a:buNone/>
            </a:pPr>
            <a:endParaRPr lang="nl-NL" sz="2000">
              <a:solidFill>
                <a:schemeClr val="tx1">
                  <a:alpha val="80000"/>
                </a:schemeClr>
              </a:solidFill>
              <a:ea typeface="+mn-lt"/>
              <a:cs typeface="+mn-lt"/>
            </a:endParaRPr>
          </a:p>
          <a:p>
            <a:pPr marL="0" indent="0">
              <a:buNone/>
            </a:pPr>
            <a:endParaRPr lang="nl-NL" sz="2000">
              <a:solidFill>
                <a:schemeClr val="tx1">
                  <a:alpha val="80000"/>
                </a:schemeClr>
              </a:solidFill>
            </a:endParaRPr>
          </a:p>
          <a:p>
            <a:pPr marL="0" indent="0">
              <a:buNone/>
            </a:pPr>
            <a:endParaRPr lang="nl-NL" sz="2000">
              <a:solidFill>
                <a:schemeClr val="tx1">
                  <a:alpha val="80000"/>
                </a:schemeClr>
              </a:solidFill>
            </a:endParaRPr>
          </a:p>
        </p:txBody>
      </p:sp>
      <p:sp>
        <p:nvSpPr>
          <p:cNvPr id="26" name="Freeform: Shape 25">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Ferre Laevers – ATEE 2021">
            <a:extLst>
              <a:ext uri="{FF2B5EF4-FFF2-40B4-BE49-F238E27FC236}">
                <a16:creationId xmlns:a16="http://schemas.microsoft.com/office/drawing/2014/main" id="{7CA977A2-48C4-24B0-6536-8176F24982B8}"/>
              </a:ext>
            </a:extLst>
          </p:cNvPr>
          <p:cNvPicPr>
            <a:picLocks noChangeAspect="1"/>
          </p:cNvPicPr>
          <p:nvPr/>
        </p:nvPicPr>
        <p:blipFill>
          <a:blip r:embed="rId2"/>
          <a:srcRect r="3" b="3475"/>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5" name="Afbeelding 4" descr="EGO (@egoscoop) / X">
            <a:extLst>
              <a:ext uri="{FF2B5EF4-FFF2-40B4-BE49-F238E27FC236}">
                <a16:creationId xmlns:a16="http://schemas.microsoft.com/office/drawing/2014/main" id="{B9225FF9-8F9C-3F16-0508-E88D29BB7179}"/>
              </a:ext>
            </a:extLst>
          </p:cNvPr>
          <p:cNvPicPr>
            <a:picLocks noChangeAspect="1"/>
          </p:cNvPicPr>
          <p:nvPr/>
        </p:nvPicPr>
        <p:blipFill>
          <a:blip r:embed="rId3"/>
          <a:srcRect t="7756" r="2" b="2226"/>
          <a:stretch/>
        </p:blipFill>
        <p:spPr>
          <a:xfrm>
            <a:off x="2690013"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30" name="Group 29">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35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5ACE5-178C-7E09-12C1-FA1655436505}"/>
              </a:ext>
            </a:extLst>
          </p:cNvPr>
          <p:cNvSpPr>
            <a:spLocks noGrp="1"/>
          </p:cNvSpPr>
          <p:nvPr>
            <p:ph type="title"/>
          </p:nvPr>
        </p:nvSpPr>
        <p:spPr>
          <a:xfrm>
            <a:off x="838200" y="378040"/>
            <a:ext cx="10515600" cy="1325563"/>
          </a:xfrm>
        </p:spPr>
        <p:txBody>
          <a:bodyPr/>
          <a:lstStyle/>
          <a:p>
            <a:r>
              <a:rPr lang="nl-NL" b="1"/>
              <a:t>EGO</a:t>
            </a:r>
            <a:br>
              <a:rPr lang="nl-NL"/>
            </a:br>
            <a:endParaRPr lang="nl-NL" sz="2800"/>
          </a:p>
        </p:txBody>
      </p:sp>
      <p:sp>
        <p:nvSpPr>
          <p:cNvPr id="3" name="Tijdelijke aanduiding voor inhoud 2">
            <a:extLst>
              <a:ext uri="{FF2B5EF4-FFF2-40B4-BE49-F238E27FC236}">
                <a16:creationId xmlns:a16="http://schemas.microsoft.com/office/drawing/2014/main" id="{9ABCF8C8-AD0C-8E89-A537-B54D64EF1EF7}"/>
              </a:ext>
            </a:extLst>
          </p:cNvPr>
          <p:cNvSpPr>
            <a:spLocks noGrp="1"/>
          </p:cNvSpPr>
          <p:nvPr>
            <p:ph idx="1"/>
          </p:nvPr>
        </p:nvSpPr>
        <p:spPr/>
        <p:txBody>
          <a:bodyPr vert="horz" lIns="91440" tIns="45720" rIns="91440" bIns="45720" rtlCol="0" anchor="t">
            <a:normAutofit/>
          </a:bodyPr>
          <a:lstStyle/>
          <a:p>
            <a:pPr marL="0" indent="0">
              <a:buNone/>
            </a:pPr>
            <a:endParaRPr lang="nl-NL">
              <a:ea typeface="+mn-lt"/>
              <a:cs typeface="+mn-lt"/>
            </a:endParaRPr>
          </a:p>
          <a:p>
            <a:pPr marL="0" indent="0">
              <a:buNone/>
            </a:pPr>
            <a:endParaRPr lang="nl-NL"/>
          </a:p>
          <a:p>
            <a:pPr marL="0" indent="0">
              <a:buNone/>
            </a:pPr>
            <a:endParaRPr lang="nl-NL"/>
          </a:p>
        </p:txBody>
      </p:sp>
      <p:pic>
        <p:nvPicPr>
          <p:cNvPr id="4" name="Afbeelding 3" descr="Afbeelding met tekst, kaart, diagram&#10;&#10;Automatisch gegenereerde beschrijving">
            <a:extLst>
              <a:ext uri="{FF2B5EF4-FFF2-40B4-BE49-F238E27FC236}">
                <a16:creationId xmlns:a16="http://schemas.microsoft.com/office/drawing/2014/main" id="{640A3DB4-5ADD-79C0-4E53-7862AA6258FD}"/>
              </a:ext>
            </a:extLst>
          </p:cNvPr>
          <p:cNvPicPr>
            <a:picLocks noChangeAspect="1"/>
          </p:cNvPicPr>
          <p:nvPr/>
        </p:nvPicPr>
        <p:blipFill>
          <a:blip r:embed="rId2"/>
          <a:stretch>
            <a:fillRect/>
          </a:stretch>
        </p:blipFill>
        <p:spPr>
          <a:xfrm>
            <a:off x="6717337" y="1693676"/>
            <a:ext cx="4851783" cy="4640859"/>
          </a:xfrm>
          <a:prstGeom prst="rect">
            <a:avLst/>
          </a:prstGeom>
        </p:spPr>
      </p:pic>
      <p:graphicFrame>
        <p:nvGraphicFramePr>
          <p:cNvPr id="8" name="Tijdelijke aanduiding voor inhoud 2">
            <a:extLst>
              <a:ext uri="{FF2B5EF4-FFF2-40B4-BE49-F238E27FC236}">
                <a16:creationId xmlns:a16="http://schemas.microsoft.com/office/drawing/2014/main" id="{F26EFF32-FFE0-FB2D-43C5-9BA96ACD4E4C}"/>
              </a:ext>
            </a:extLst>
          </p:cNvPr>
          <p:cNvGraphicFramePr/>
          <p:nvPr>
            <p:extLst>
              <p:ext uri="{D42A27DB-BD31-4B8C-83A1-F6EECF244321}">
                <p14:modId xmlns:p14="http://schemas.microsoft.com/office/powerpoint/2010/main" val="3039075578"/>
              </p:ext>
            </p:extLst>
          </p:nvPr>
        </p:nvGraphicFramePr>
        <p:xfrm>
          <a:off x="838415" y="1251884"/>
          <a:ext cx="575080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Afbeelding 28" descr="Afbeelding met tekenfilm, gebouw, huis&#10;&#10;Automatisch gegenereerde beschrijving">
            <a:extLst>
              <a:ext uri="{FF2B5EF4-FFF2-40B4-BE49-F238E27FC236}">
                <a16:creationId xmlns:a16="http://schemas.microsoft.com/office/drawing/2014/main" id="{0125B315-3112-3B5A-3A43-727BCDF70A83}"/>
              </a:ext>
            </a:extLst>
          </p:cNvPr>
          <p:cNvPicPr>
            <a:picLocks noChangeAspect="1"/>
          </p:cNvPicPr>
          <p:nvPr/>
        </p:nvPicPr>
        <p:blipFill>
          <a:blip r:embed="rId8"/>
          <a:stretch>
            <a:fillRect/>
          </a:stretch>
        </p:blipFill>
        <p:spPr>
          <a:xfrm>
            <a:off x="4681022" y="355255"/>
            <a:ext cx="3643442" cy="2172731"/>
          </a:xfrm>
          <a:prstGeom prst="rect">
            <a:avLst/>
          </a:prstGeom>
        </p:spPr>
      </p:pic>
    </p:spTree>
    <p:extLst>
      <p:ext uri="{BB962C8B-B14F-4D97-AF65-F5344CB8AC3E}">
        <p14:creationId xmlns:p14="http://schemas.microsoft.com/office/powerpoint/2010/main" val="14200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1D67600-0F76-863C-872C-3D34288AE068}"/>
              </a:ext>
            </a:extLst>
          </p:cNvPr>
          <p:cNvSpPr>
            <a:spLocks noGrp="1"/>
          </p:cNvSpPr>
          <p:nvPr>
            <p:ph type="title"/>
          </p:nvPr>
        </p:nvSpPr>
        <p:spPr>
          <a:xfrm>
            <a:off x="207136" y="183394"/>
            <a:ext cx="9392421" cy="1330841"/>
          </a:xfrm>
        </p:spPr>
        <p:txBody>
          <a:bodyPr>
            <a:normAutofit/>
          </a:bodyPr>
          <a:lstStyle/>
          <a:p>
            <a:r>
              <a:rPr lang="nl-NL" b="1"/>
              <a:t>EGO</a:t>
            </a:r>
            <a:br>
              <a:rPr lang="nl-NL"/>
            </a:br>
            <a:r>
              <a:rPr lang="nl-NL" sz="1800"/>
              <a:t>Uitgangspunten/kenmerken</a:t>
            </a:r>
          </a:p>
        </p:txBody>
      </p:sp>
      <p:sp>
        <p:nvSpPr>
          <p:cNvPr id="3" name="Tijdelijke aanduiding voor inhoud 2">
            <a:extLst>
              <a:ext uri="{FF2B5EF4-FFF2-40B4-BE49-F238E27FC236}">
                <a16:creationId xmlns:a16="http://schemas.microsoft.com/office/drawing/2014/main" id="{1AE7DED4-F172-CACB-3C94-6236445EA50F}"/>
              </a:ext>
            </a:extLst>
          </p:cNvPr>
          <p:cNvSpPr>
            <a:spLocks noGrp="1"/>
          </p:cNvSpPr>
          <p:nvPr>
            <p:ph idx="1"/>
          </p:nvPr>
        </p:nvSpPr>
        <p:spPr>
          <a:xfrm>
            <a:off x="416223" y="2291038"/>
            <a:ext cx="4958966" cy="3917773"/>
          </a:xfrm>
        </p:spPr>
        <p:txBody>
          <a:bodyPr vert="horz" lIns="91440" tIns="45720" rIns="91440" bIns="45720" rtlCol="0" anchor="t">
            <a:normAutofit/>
          </a:bodyPr>
          <a:lstStyle/>
          <a:p>
            <a:pPr marL="0" indent="0">
              <a:buNone/>
            </a:pPr>
            <a:r>
              <a:rPr lang="nl-NL" sz="1600" b="1" dirty="0"/>
              <a:t>Concept</a:t>
            </a:r>
            <a:endParaRPr lang="nl-NL" dirty="0"/>
          </a:p>
          <a:p>
            <a:pPr marL="285750" indent="-285750">
              <a:buFont typeface="Calibri" panose="020B0604020202020204" pitchFamily="34" charset="0"/>
              <a:buChar char="-"/>
            </a:pPr>
            <a:r>
              <a:rPr lang="nl-NL" sz="1600" dirty="0"/>
              <a:t>Het concept gaat uit van betrokkenheid en welbevinden van de leerlingen. EGO houdt zich niet zozeer bezig met het eindproduct, maar meer met het proces dat zich afspeelt bij de kinderen en onderling in de groep. </a:t>
            </a:r>
            <a:endParaRPr lang="nl-NL" dirty="0"/>
          </a:p>
          <a:p>
            <a:pPr marL="0" indent="0">
              <a:buNone/>
            </a:pPr>
            <a:r>
              <a:rPr lang="nl-NL" sz="1600" b="1" dirty="0"/>
              <a:t>EGO steunt op 3 pijlers: </a:t>
            </a:r>
          </a:p>
          <a:p>
            <a:pPr marL="457200" indent="-457200">
              <a:buFont typeface="Calibri" panose="020B0604020202020204" pitchFamily="34" charset="0"/>
              <a:buChar char="-"/>
            </a:pPr>
            <a:r>
              <a:rPr lang="nl-NL" sz="1600" dirty="0"/>
              <a:t>Het vrije initiatief</a:t>
            </a:r>
          </a:p>
          <a:p>
            <a:pPr marL="457200" indent="-457200">
              <a:buFont typeface="Calibri" panose="020B0604020202020204" pitchFamily="34" charset="0"/>
              <a:buChar char="-"/>
            </a:pPr>
            <a:r>
              <a:rPr lang="nl-NL" sz="1600" dirty="0"/>
              <a:t>Milieuverrijking</a:t>
            </a:r>
          </a:p>
          <a:p>
            <a:pPr marL="457200" indent="-457200">
              <a:buFont typeface="Calibri" panose="020B0604020202020204" pitchFamily="34" charset="0"/>
              <a:buChar char="-"/>
            </a:pPr>
            <a:r>
              <a:rPr lang="nl-NL" sz="1600" dirty="0"/>
              <a:t>Het vrije dialoog </a:t>
            </a:r>
          </a:p>
        </p:txBody>
      </p:sp>
      <p:pic>
        <p:nvPicPr>
          <p:cNvPr id="4" name="Afbeelding 3" descr="EGO Onderwijs by Rachel Rahawadan on Prezi">
            <a:extLst>
              <a:ext uri="{FF2B5EF4-FFF2-40B4-BE49-F238E27FC236}">
                <a16:creationId xmlns:a16="http://schemas.microsoft.com/office/drawing/2014/main" id="{5D321DB0-646A-8D5F-2C66-3D88E5FB962D}"/>
              </a:ext>
            </a:extLst>
          </p:cNvPr>
          <p:cNvPicPr>
            <a:picLocks noChangeAspect="1"/>
          </p:cNvPicPr>
          <p:nvPr/>
        </p:nvPicPr>
        <p:blipFill>
          <a:blip r:embed="rId2"/>
          <a:srcRect l="15049" r="12552" b="635"/>
          <a:stretch/>
        </p:blipFill>
        <p:spPr>
          <a:xfrm>
            <a:off x="6556354" y="1717373"/>
            <a:ext cx="4719814" cy="403895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6960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nt">
            <a:extLst>
              <a:ext uri="{FF2B5EF4-FFF2-40B4-BE49-F238E27FC236}">
                <a16:creationId xmlns:a16="http://schemas.microsoft.com/office/drawing/2014/main" id="{BC84AE2F-44F4-4DB9-AA52-F1DF1D835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9D38F80-A0D0-4062-8B61-16440AC9D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5999" cy="6858000"/>
          </a:xfrm>
          <a:prstGeom prst="rect">
            <a:avLst/>
          </a:prstGeom>
          <a:solidFill>
            <a:srgbClr val="FFFFFF"/>
          </a:solidFill>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0B6B893-A22E-3404-0752-819EE7049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D67600-0F76-863C-872C-3D34288AE068}"/>
              </a:ext>
            </a:extLst>
          </p:cNvPr>
          <p:cNvSpPr>
            <a:spLocks noGrp="1"/>
          </p:cNvSpPr>
          <p:nvPr>
            <p:ph type="title"/>
          </p:nvPr>
        </p:nvSpPr>
        <p:spPr>
          <a:xfrm>
            <a:off x="758952" y="312347"/>
            <a:ext cx="10591989" cy="1089805"/>
          </a:xfrm>
        </p:spPr>
        <p:txBody>
          <a:bodyPr>
            <a:normAutofit/>
          </a:bodyPr>
          <a:lstStyle/>
          <a:p>
            <a:r>
              <a:rPr lang="nl-NL" sz="3400" b="1"/>
              <a:t>EGO</a:t>
            </a:r>
            <a:br>
              <a:rPr lang="nl-NL" sz="3400"/>
            </a:br>
            <a:r>
              <a:rPr lang="nl-NL" sz="3400"/>
              <a:t>Uitgangspunten/kenmerken</a:t>
            </a:r>
          </a:p>
        </p:txBody>
      </p:sp>
      <p:pic>
        <p:nvPicPr>
          <p:cNvPr id="5" name="Afbeelding 4" descr="Ervaringsgericht onderwijs: een ander type onderwijs in Nederland">
            <a:extLst>
              <a:ext uri="{FF2B5EF4-FFF2-40B4-BE49-F238E27FC236}">
                <a16:creationId xmlns:a16="http://schemas.microsoft.com/office/drawing/2014/main" id="{48F9A531-7F8B-7CF5-64D7-3308839889DE}"/>
              </a:ext>
            </a:extLst>
          </p:cNvPr>
          <p:cNvPicPr>
            <a:picLocks noChangeAspect="1"/>
          </p:cNvPicPr>
          <p:nvPr/>
        </p:nvPicPr>
        <p:blipFill>
          <a:blip r:embed="rId2"/>
          <a:stretch>
            <a:fillRect/>
          </a:stretch>
        </p:blipFill>
        <p:spPr>
          <a:xfrm>
            <a:off x="221696" y="2348215"/>
            <a:ext cx="5713666" cy="1608627"/>
          </a:xfrm>
          <a:prstGeom prst="rect">
            <a:avLst/>
          </a:prstGeom>
        </p:spPr>
      </p:pic>
      <p:pic>
        <p:nvPicPr>
          <p:cNvPr id="4" name="Afbeelding 3" descr="Ervaringsgericht onderwijs: een ander type onderwijs in Nederland">
            <a:extLst>
              <a:ext uri="{FF2B5EF4-FFF2-40B4-BE49-F238E27FC236}">
                <a16:creationId xmlns:a16="http://schemas.microsoft.com/office/drawing/2014/main" id="{D3752852-87A3-75EE-3389-610A2E4D5601}"/>
              </a:ext>
            </a:extLst>
          </p:cNvPr>
          <p:cNvPicPr>
            <a:picLocks noChangeAspect="1"/>
          </p:cNvPicPr>
          <p:nvPr/>
        </p:nvPicPr>
        <p:blipFill>
          <a:blip r:embed="rId3"/>
          <a:stretch>
            <a:fillRect/>
          </a:stretch>
        </p:blipFill>
        <p:spPr>
          <a:xfrm>
            <a:off x="220051" y="4078179"/>
            <a:ext cx="2707541" cy="2201587"/>
          </a:xfrm>
          <a:prstGeom prst="rect">
            <a:avLst/>
          </a:prstGeom>
        </p:spPr>
      </p:pic>
      <p:pic>
        <p:nvPicPr>
          <p:cNvPr id="8" name="Afbeelding 7" descr="Ervaringsgericht onderwijs: werkvormen - welbevinden - betrokkenheid">
            <a:extLst>
              <a:ext uri="{FF2B5EF4-FFF2-40B4-BE49-F238E27FC236}">
                <a16:creationId xmlns:a16="http://schemas.microsoft.com/office/drawing/2014/main" id="{93BA624F-FFEC-5BF4-45ED-5BACD7532659}"/>
              </a:ext>
            </a:extLst>
          </p:cNvPr>
          <p:cNvPicPr>
            <a:picLocks noChangeAspect="1"/>
          </p:cNvPicPr>
          <p:nvPr/>
        </p:nvPicPr>
        <p:blipFill>
          <a:blip r:embed="rId4"/>
          <a:srcRect l="-460" r="14240" b="286"/>
          <a:stretch/>
        </p:blipFill>
        <p:spPr>
          <a:xfrm>
            <a:off x="3055679" y="4077378"/>
            <a:ext cx="2876024" cy="2207158"/>
          </a:xfrm>
          <a:prstGeom prst="rect">
            <a:avLst/>
          </a:prstGeom>
        </p:spPr>
      </p:pic>
      <p:sp>
        <p:nvSpPr>
          <p:cNvPr id="3" name="Tijdelijke aanduiding voor inhoud 2">
            <a:extLst>
              <a:ext uri="{FF2B5EF4-FFF2-40B4-BE49-F238E27FC236}">
                <a16:creationId xmlns:a16="http://schemas.microsoft.com/office/drawing/2014/main" id="{1AE7DED4-F172-CACB-3C94-6236445EA50F}"/>
              </a:ext>
            </a:extLst>
          </p:cNvPr>
          <p:cNvSpPr>
            <a:spLocks noGrp="1"/>
          </p:cNvSpPr>
          <p:nvPr>
            <p:ph idx="1"/>
          </p:nvPr>
        </p:nvSpPr>
        <p:spPr>
          <a:xfrm>
            <a:off x="6680578" y="1719095"/>
            <a:ext cx="4673222" cy="5437967"/>
          </a:xfrm>
        </p:spPr>
        <p:txBody>
          <a:bodyPr vert="horz" lIns="91440" tIns="45720" rIns="91440" bIns="45720" rtlCol="0" anchor="ctr">
            <a:normAutofit/>
          </a:bodyPr>
          <a:lstStyle/>
          <a:p>
            <a:pPr marL="0" indent="0">
              <a:buNone/>
            </a:pPr>
            <a:r>
              <a:rPr lang="nl-NL" sz="2000" b="1"/>
              <a:t>Belangrijke kenmerken:</a:t>
            </a:r>
          </a:p>
          <a:p>
            <a:pPr marL="457200" indent="-457200">
              <a:buFont typeface="Calibri" panose="020B0604020202020204" pitchFamily="34" charset="0"/>
              <a:buChar char="-"/>
            </a:pPr>
            <a:r>
              <a:rPr lang="nl-NL" sz="2000"/>
              <a:t>Kinderen zijn betrokken bij hun eigen leerproces</a:t>
            </a:r>
          </a:p>
          <a:p>
            <a:pPr marL="457200" indent="-457200">
              <a:buFont typeface="Calibri" panose="020B0604020202020204" pitchFamily="34" charset="0"/>
              <a:buChar char="-"/>
            </a:pPr>
            <a:r>
              <a:rPr lang="nl-NL" sz="2000"/>
              <a:t>Het welbevinden en betrokkenheid moet op orde zijn</a:t>
            </a:r>
          </a:p>
          <a:p>
            <a:pPr marL="457200" indent="-457200">
              <a:buFont typeface="Calibri" panose="020B0604020202020204" pitchFamily="34" charset="0"/>
              <a:buChar char="-"/>
            </a:pPr>
            <a:r>
              <a:rPr lang="nl-NL" sz="2000"/>
              <a:t>Veel ruimte voor elkaars ervaring</a:t>
            </a:r>
          </a:p>
          <a:p>
            <a:pPr marL="0" indent="0">
              <a:buNone/>
            </a:pPr>
            <a:r>
              <a:rPr lang="nl-NL" sz="2000" b="1"/>
              <a:t>Diverse (belangrijkste) werkvormen:</a:t>
            </a:r>
          </a:p>
          <a:p>
            <a:pPr marL="457200" indent="-457200">
              <a:buFont typeface="Calibri" panose="020B0604020202020204" pitchFamily="34" charset="0"/>
              <a:buChar char="-"/>
            </a:pPr>
            <a:r>
              <a:rPr lang="nl-NL" sz="2000"/>
              <a:t>Kring en/of forum</a:t>
            </a:r>
          </a:p>
          <a:p>
            <a:pPr marL="457200" indent="-457200">
              <a:buFont typeface="Calibri" panose="020B0604020202020204" pitchFamily="34" charset="0"/>
              <a:buChar char="-"/>
            </a:pPr>
            <a:r>
              <a:rPr lang="nl-NL" sz="2000"/>
              <a:t>Projectwerk</a:t>
            </a:r>
          </a:p>
          <a:p>
            <a:pPr marL="457200" indent="-457200">
              <a:buFont typeface="Calibri" panose="020B0604020202020204" pitchFamily="34" charset="0"/>
              <a:buChar char="-"/>
            </a:pPr>
            <a:r>
              <a:rPr lang="nl-NL" sz="2000"/>
              <a:t>Contractwerk</a:t>
            </a:r>
          </a:p>
          <a:p>
            <a:pPr marL="457200" indent="-457200">
              <a:buFont typeface="Calibri" panose="020B0604020202020204" pitchFamily="34" charset="0"/>
              <a:buChar char="-"/>
            </a:pPr>
            <a:r>
              <a:rPr lang="nl-NL" sz="2000"/>
              <a:t>Ateliers</a:t>
            </a:r>
          </a:p>
          <a:p>
            <a:pPr marL="457200" indent="-457200">
              <a:buFont typeface="Calibri" panose="020B0604020202020204" pitchFamily="34" charset="0"/>
              <a:buChar char="-"/>
            </a:pPr>
            <a:r>
              <a:rPr lang="nl-NL" sz="2000"/>
              <a:t>Vrije activiteiten en hoekenwerk </a:t>
            </a:r>
          </a:p>
          <a:p>
            <a:pPr marL="0" indent="0">
              <a:buNone/>
            </a:pPr>
            <a:endParaRPr lang="nl-NL" sz="1600"/>
          </a:p>
        </p:txBody>
      </p:sp>
    </p:spTree>
    <p:extLst>
      <p:ext uri="{BB962C8B-B14F-4D97-AF65-F5344CB8AC3E}">
        <p14:creationId xmlns:p14="http://schemas.microsoft.com/office/powerpoint/2010/main" val="97328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Ervaringsgericht onderwijs: een ander type onderwijs in Nederland">
            <a:extLst>
              <a:ext uri="{FF2B5EF4-FFF2-40B4-BE49-F238E27FC236}">
                <a16:creationId xmlns:a16="http://schemas.microsoft.com/office/drawing/2014/main" id="{4F208285-3FAA-499D-BCDC-3E1C4A1766BC}"/>
              </a:ext>
            </a:extLst>
          </p:cNvPr>
          <p:cNvPicPr>
            <a:picLocks noChangeAspect="1"/>
          </p:cNvPicPr>
          <p:nvPr/>
        </p:nvPicPr>
        <p:blipFill>
          <a:blip r:embed="rId2">
            <a:alphaModFix amt="35000"/>
          </a:blip>
          <a:srcRect b="6250"/>
          <a:stretch/>
        </p:blipFill>
        <p:spPr>
          <a:xfrm>
            <a:off x="20" y="1"/>
            <a:ext cx="12191980" cy="6857999"/>
          </a:xfrm>
          <a:prstGeom prst="rect">
            <a:avLst/>
          </a:prstGeom>
        </p:spPr>
      </p:pic>
      <p:sp>
        <p:nvSpPr>
          <p:cNvPr id="2" name="Titel 1">
            <a:extLst>
              <a:ext uri="{FF2B5EF4-FFF2-40B4-BE49-F238E27FC236}">
                <a16:creationId xmlns:a16="http://schemas.microsoft.com/office/drawing/2014/main" id="{FCBC63AC-CF14-F0F8-99E5-CDC946037523}"/>
              </a:ext>
            </a:extLst>
          </p:cNvPr>
          <p:cNvSpPr>
            <a:spLocks noGrp="1"/>
          </p:cNvSpPr>
          <p:nvPr>
            <p:ph type="title"/>
          </p:nvPr>
        </p:nvSpPr>
        <p:spPr>
          <a:xfrm>
            <a:off x="838199" y="1065862"/>
            <a:ext cx="6052955" cy="4726276"/>
          </a:xfrm>
        </p:spPr>
        <p:txBody>
          <a:bodyPr>
            <a:normAutofit/>
          </a:bodyPr>
          <a:lstStyle/>
          <a:p>
            <a:pPr algn="r"/>
            <a:r>
              <a:rPr lang="nl-NL" sz="8000" b="1">
                <a:ln w="22225">
                  <a:solidFill>
                    <a:srgbClr val="FFFFFF"/>
                  </a:solidFill>
                </a:ln>
                <a:noFill/>
              </a:rPr>
              <a:t>EGO</a:t>
            </a:r>
            <a:br>
              <a:rPr lang="nl-NL" sz="8000">
                <a:ln w="22225">
                  <a:solidFill>
                    <a:srgbClr val="FFFFFF"/>
                  </a:solidFill>
                </a:ln>
              </a:rPr>
            </a:br>
            <a:r>
              <a:rPr lang="nl-NL" sz="3600">
                <a:ln w="22225">
                  <a:solidFill>
                    <a:srgbClr val="FFFFFF"/>
                  </a:solidFill>
                </a:ln>
                <a:noFill/>
              </a:rPr>
              <a:t>Materialen en inrichting</a:t>
            </a:r>
            <a:endParaRPr lang="nl-NL" sz="3600">
              <a:ln w="22225">
                <a:solidFill>
                  <a:srgbClr val="FFFFFF"/>
                </a:solidFill>
              </a:ln>
            </a:endParaRPr>
          </a:p>
        </p:txBody>
      </p:sp>
      <p:cxnSp>
        <p:nvCxnSpPr>
          <p:cNvPr id="11" name="Straight Connector 10">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CF7954B-C4E4-CE55-7D21-0042D75A61B4}"/>
              </a:ext>
            </a:extLst>
          </p:cNvPr>
          <p:cNvSpPr>
            <a:spLocks noGrp="1"/>
          </p:cNvSpPr>
          <p:nvPr>
            <p:ph idx="1"/>
          </p:nvPr>
        </p:nvSpPr>
        <p:spPr>
          <a:xfrm>
            <a:off x="7534641" y="1220321"/>
            <a:ext cx="4446947" cy="4726276"/>
          </a:xfrm>
        </p:spPr>
        <p:txBody>
          <a:bodyPr vert="horz" lIns="91440" tIns="45720" rIns="91440" bIns="45720" rtlCol="0" anchor="ctr">
            <a:noAutofit/>
          </a:bodyPr>
          <a:lstStyle/>
          <a:p>
            <a:pPr marL="0" indent="0">
              <a:buNone/>
            </a:pPr>
            <a:r>
              <a:rPr lang="nl-NL" sz="1600" b="1" dirty="0">
                <a:solidFill>
                  <a:srgbClr val="FFFFFF"/>
                </a:solidFill>
              </a:rPr>
              <a:t>Er zijn een aantal uitgangspunten voor het realiseren van een stimulerende, krachtige leeromgeving:</a:t>
            </a:r>
          </a:p>
          <a:p>
            <a:r>
              <a:rPr lang="nl-NL" sz="1600" dirty="0">
                <a:solidFill>
                  <a:srgbClr val="FFFFFF"/>
                </a:solidFill>
              </a:rPr>
              <a:t>Inrichten van een open ruimte met verschillende hoeken.</a:t>
            </a:r>
          </a:p>
          <a:p>
            <a:r>
              <a:rPr lang="nl-NL" sz="1600" dirty="0">
                <a:solidFill>
                  <a:srgbClr val="FFFFFF"/>
                </a:solidFill>
              </a:rPr>
              <a:t>Deze hoeken betekenisvol inrichten.</a:t>
            </a:r>
          </a:p>
          <a:p>
            <a:r>
              <a:rPr lang="nl-NL" sz="1600" dirty="0">
                <a:solidFill>
                  <a:srgbClr val="FFFFFF"/>
                </a:solidFill>
              </a:rPr>
              <a:t>Werken met nieuwe en onbekende materialen (</a:t>
            </a:r>
            <a:r>
              <a:rPr lang="nl-NL" sz="1600" dirty="0" err="1">
                <a:solidFill>
                  <a:srgbClr val="FFFFFF"/>
                </a:solidFill>
              </a:rPr>
              <a:t>millieuverrijking</a:t>
            </a:r>
            <a:r>
              <a:rPr lang="nl-NL" sz="1600" dirty="0">
                <a:solidFill>
                  <a:srgbClr val="FFFFFF"/>
                </a:solidFill>
              </a:rPr>
              <a:t>: veel en rijk materiaal).</a:t>
            </a:r>
          </a:p>
          <a:p>
            <a:pPr marL="0" indent="0">
              <a:buNone/>
            </a:pPr>
            <a:r>
              <a:rPr lang="nl-NL" sz="1600" dirty="0">
                <a:solidFill>
                  <a:srgbClr val="FFFFFF"/>
                </a:solidFill>
              </a:rPr>
              <a:t>      (Alkema, 2011)</a:t>
            </a:r>
          </a:p>
          <a:p>
            <a:pPr marL="0" indent="0">
              <a:buNone/>
            </a:pPr>
            <a:endParaRPr lang="nl-NL" sz="1600">
              <a:solidFill>
                <a:srgbClr val="FFFFFF"/>
              </a:solidFill>
            </a:endParaRPr>
          </a:p>
        </p:txBody>
      </p:sp>
    </p:spTree>
    <p:extLst>
      <p:ext uri="{BB962C8B-B14F-4D97-AF65-F5344CB8AC3E}">
        <p14:creationId xmlns:p14="http://schemas.microsoft.com/office/powerpoint/2010/main" val="38289032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media 4" title="obs De Kern - interview Marcel Baas">
            <a:hlinkClick r:id="" action="ppaction://media"/>
            <a:extLst>
              <a:ext uri="{FF2B5EF4-FFF2-40B4-BE49-F238E27FC236}">
                <a16:creationId xmlns:a16="http://schemas.microsoft.com/office/drawing/2014/main" id="{8C1AE3DA-9D9A-B1E7-A2E8-04BB392BF13D}"/>
              </a:ext>
            </a:extLst>
          </p:cNvPr>
          <p:cNvPicPr>
            <a:picLocks noGrp="1" noRot="1" noChangeAspect="1"/>
          </p:cNvPicPr>
          <p:nvPr>
            <p:ph idx="1"/>
            <a:videoFile r:link="rId1"/>
          </p:nvPr>
        </p:nvPicPr>
        <p:blipFill>
          <a:blip r:embed="rId3"/>
          <a:stretch>
            <a:fillRect/>
          </a:stretch>
        </p:blipFill>
        <p:spPr>
          <a:xfrm>
            <a:off x="1547203" y="858471"/>
            <a:ext cx="9090147" cy="5136784"/>
          </a:xfrm>
        </p:spPr>
      </p:pic>
    </p:spTree>
    <p:extLst>
      <p:ext uri="{BB962C8B-B14F-4D97-AF65-F5344CB8AC3E}">
        <p14:creationId xmlns:p14="http://schemas.microsoft.com/office/powerpoint/2010/main" val="158217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724269C-92F9-8CB4-6859-3B660420A945}"/>
              </a:ext>
            </a:extLst>
          </p:cNvPr>
          <p:cNvPicPr>
            <a:picLocks noChangeAspect="1"/>
          </p:cNvPicPr>
          <p:nvPr/>
        </p:nvPicPr>
        <p:blipFill>
          <a:blip r:embed="rId2">
            <a:alphaModFix amt="40000"/>
          </a:blip>
          <a:srcRect b="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B9731EE3-9E2F-5AA1-1DD4-295D5D99DE2B}"/>
              </a:ext>
            </a:extLst>
          </p:cNvPr>
          <p:cNvSpPr>
            <a:spLocks noGrp="1"/>
          </p:cNvSpPr>
          <p:nvPr>
            <p:ph type="title"/>
          </p:nvPr>
        </p:nvSpPr>
        <p:spPr>
          <a:xfrm>
            <a:off x="693980" y="-1359546"/>
            <a:ext cx="10261600" cy="3564869"/>
          </a:xfrm>
        </p:spPr>
        <p:txBody>
          <a:bodyPr vert="horz" lIns="91440" tIns="45720" rIns="91440" bIns="45720" rtlCol="0" anchor="b">
            <a:normAutofit/>
          </a:bodyPr>
          <a:lstStyle/>
          <a:p>
            <a:r>
              <a:rPr lang="en-US" sz="11500">
                <a:ln w="22225">
                  <a:solidFill>
                    <a:schemeClr val="tx1"/>
                  </a:solidFill>
                  <a:miter lim="800000"/>
                </a:ln>
                <a:noFill/>
              </a:rPr>
              <a:t>Jeelo</a:t>
            </a:r>
          </a:p>
        </p:txBody>
      </p:sp>
      <p:sp>
        <p:nvSpPr>
          <p:cNvPr id="3" name="Tijdelijke aanduiding voor inhoud 2">
            <a:extLst>
              <a:ext uri="{FF2B5EF4-FFF2-40B4-BE49-F238E27FC236}">
                <a16:creationId xmlns:a16="http://schemas.microsoft.com/office/drawing/2014/main" id="{AA394B15-FEF3-1119-C28E-67C89E675543}"/>
              </a:ext>
            </a:extLst>
          </p:cNvPr>
          <p:cNvSpPr>
            <a:spLocks noGrp="1"/>
          </p:cNvSpPr>
          <p:nvPr>
            <p:ph idx="1"/>
          </p:nvPr>
        </p:nvSpPr>
        <p:spPr>
          <a:xfrm>
            <a:off x="693980" y="2208510"/>
            <a:ext cx="10261600" cy="1202995"/>
          </a:xfrm>
        </p:spPr>
        <p:txBody>
          <a:bodyPr vert="horz" lIns="91440" tIns="45720" rIns="91440" bIns="45720" rtlCol="0">
            <a:normAutofit/>
          </a:bodyPr>
          <a:lstStyle/>
          <a:p>
            <a:pPr marL="0" indent="0">
              <a:buNone/>
            </a:pPr>
            <a:r>
              <a:rPr lang="en-US" sz="3200"/>
              <a:t>Je Eigen Leeromgeving</a:t>
            </a:r>
          </a:p>
        </p:txBody>
      </p:sp>
      <p:pic>
        <p:nvPicPr>
          <p:cNvPr id="4" name="Afbeelding 3" descr="Community - Jeelo, Je Eigen Leeromgeving">
            <a:extLst>
              <a:ext uri="{FF2B5EF4-FFF2-40B4-BE49-F238E27FC236}">
                <a16:creationId xmlns:a16="http://schemas.microsoft.com/office/drawing/2014/main" id="{F1A00BD9-12DD-7F66-9F09-1AA8F010B503}"/>
              </a:ext>
            </a:extLst>
          </p:cNvPr>
          <p:cNvPicPr>
            <a:picLocks noChangeAspect="1"/>
          </p:cNvPicPr>
          <p:nvPr/>
        </p:nvPicPr>
        <p:blipFill>
          <a:blip r:embed="rId3"/>
          <a:stretch>
            <a:fillRect/>
          </a:stretch>
        </p:blipFill>
        <p:spPr>
          <a:xfrm>
            <a:off x="-157988" y="3434030"/>
            <a:ext cx="12352794" cy="3553955"/>
          </a:xfrm>
          <a:prstGeom prst="rect">
            <a:avLst/>
          </a:prstGeom>
        </p:spPr>
      </p:pic>
    </p:spTree>
    <p:extLst>
      <p:ext uri="{BB962C8B-B14F-4D97-AF65-F5344CB8AC3E}">
        <p14:creationId xmlns:p14="http://schemas.microsoft.com/office/powerpoint/2010/main" val="36383443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Breedbeeld</PresentationFormat>
  <Paragraphs>102</Paragraphs>
  <Slides>17</Slides>
  <Notes>0</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Aptos</vt:lpstr>
      <vt:lpstr>Aptos Display</vt:lpstr>
      <vt:lpstr>Arial</vt:lpstr>
      <vt:lpstr>Calibri</vt:lpstr>
      <vt:lpstr>Courier New</vt:lpstr>
      <vt:lpstr>Kantoorthema</vt:lpstr>
      <vt:lpstr>EGO &amp; Jeelo</vt:lpstr>
      <vt:lpstr>EGO</vt:lpstr>
      <vt:lpstr>EGO Geschiedenis</vt:lpstr>
      <vt:lpstr>EGO </vt:lpstr>
      <vt:lpstr>EGO Uitgangspunten/kenmerken</vt:lpstr>
      <vt:lpstr>EGO Uitgangspunten/kenmerken</vt:lpstr>
      <vt:lpstr>EGO Materialen en inrichting</vt:lpstr>
      <vt:lpstr>PowerPoint-presentatie</vt:lpstr>
      <vt:lpstr>Jeelo</vt:lpstr>
      <vt:lpstr>Jeelo Geschiedenis</vt:lpstr>
      <vt:lpstr>Jeelo Uitgangspunten/kenmerken</vt:lpstr>
      <vt:lpstr>Jeelo Materialen en inrichting</vt:lpstr>
      <vt:lpstr>PowerPoint-presentatie</vt:lpstr>
      <vt:lpstr>Overeenkomsten</vt:lpstr>
      <vt:lpstr>Verschillen</vt:lpstr>
      <vt:lpstr>Samenvatting</vt:lpstr>
      <vt:lpstr>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EGO &amp; Jeelo</dc:title>
  <dc:creator>Rianne de Jong</dc:creator>
  <cp:lastModifiedBy>Rianne de Jong</cp:lastModifiedBy>
  <cp:revision>54</cp:revision>
  <dcterms:created xsi:type="dcterms:W3CDTF">2024-09-12T12:59:47Z</dcterms:created>
  <dcterms:modified xsi:type="dcterms:W3CDTF">2024-10-03T12:41:00Z</dcterms:modified>
</cp:coreProperties>
</file>