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8288000" cy="10287000"/>
  <p:notesSz cx="6858000" cy="9144000"/>
  <p:embeddedFontLst>
    <p:embeddedFont>
      <p:font typeface="DM Sans" pitchFamily="2" charset="0"/>
      <p:regular r:id="rId52"/>
    </p:embeddedFont>
    <p:embeddedFont>
      <p:font typeface="DM Sans Bold" panose="020B0604020202020204" charset="0"/>
      <p:regular r:id="rId53"/>
    </p:embeddedFont>
    <p:embeddedFont>
      <p:font typeface="DM Sans Italics" panose="020B0604020202020204" charset="0"/>
      <p:regular r:id="rId54"/>
    </p:embeddedFont>
    <p:embeddedFont>
      <p:font typeface="Montserrat Light" panose="020F0502020204030204" pitchFamily="2" charset="0"/>
      <p:regular r:id="rId55"/>
    </p:embeddedFont>
    <p:embeddedFont>
      <p:font typeface="Montserrat Light Bold" panose="020B0604020202020204" charset="0"/>
      <p:regular r:id="rId56"/>
    </p:embeddedFont>
    <p:embeddedFont>
      <p:font typeface="Montserrat Light Italics" panose="020B0604020202020204" charset="0"/>
      <p:regular r:id="rId57"/>
    </p:embeddedFont>
    <p:embeddedFont>
      <p:font typeface="Open Sans" panose="020B0606030504020204" pitchFamily="34" charset="0"/>
      <p:regular r:id="rId58"/>
    </p:embeddedFont>
    <p:embeddedFont>
      <p:font typeface="Open Sauce" panose="020B0604020202020204" charset="0"/>
      <p:regular r:id="rId59"/>
    </p:embeddedFont>
    <p:embeddedFont>
      <p:font typeface="Oswald" panose="020F0502020204030204" pitchFamily="2" charset="0"/>
      <p:regular r:id="rId60"/>
    </p:embeddedFont>
    <p:embeddedFont>
      <p:font typeface="Oswald Bold"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jpeg"/><Relationship Id="rId4" Type="http://schemas.openxmlformats.org/officeDocument/2006/relationships/image" Target="../media/image3.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sv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sv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2.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4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svg"/></Relationships>
</file>

<file path=ppt/slides/_rels/slide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iebboys.nl/hierniet/" TargetMode="External"/><Relationship Id="rId5" Type="http://schemas.openxmlformats.org/officeDocument/2006/relationships/image" Target="../media/image35.jpe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criptiebank.be/scriptie/2015/feesten-verschillende-culturen" TargetMode="External"/><Relationship Id="rId5" Type="http://schemas.openxmlformats.org/officeDocument/2006/relationships/image" Target="../media/image35.jpe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7659121">
            <a:off x="15091031"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16487775" y="8486775"/>
            <a:ext cx="1543050" cy="154305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8" name="TextBox 8"/>
          <p:cNvSpPr txBox="1"/>
          <p:nvPr/>
        </p:nvSpPr>
        <p:spPr>
          <a:xfrm>
            <a:off x="4236347" y="1567765"/>
            <a:ext cx="9815307" cy="4894211"/>
          </a:xfrm>
          <a:prstGeom prst="rect">
            <a:avLst/>
          </a:prstGeom>
        </p:spPr>
        <p:txBody>
          <a:bodyPr lIns="0" tIns="0" rIns="0" bIns="0" rtlCol="0" anchor="t">
            <a:spAutoFit/>
          </a:bodyPr>
          <a:lstStyle/>
          <a:p>
            <a:pPr algn="ctr">
              <a:lnSpc>
                <a:spcPts val="19648"/>
              </a:lnSpc>
            </a:pPr>
            <a:r>
              <a:rPr lang="en-US" sz="14238" b="1" spc="1395">
                <a:solidFill>
                  <a:srgbClr val="231F20"/>
                </a:solidFill>
                <a:latin typeface="Oswald Bold"/>
                <a:ea typeface="Oswald Bold"/>
                <a:cs typeface="Oswald Bold"/>
                <a:sym typeface="Oswald Bold"/>
              </a:rPr>
              <a:t>IKC DE HORZION</a:t>
            </a:r>
          </a:p>
        </p:txBody>
      </p:sp>
      <p:sp>
        <p:nvSpPr>
          <p:cNvPr id="9" name="TextBox 9"/>
          <p:cNvSpPr txBox="1"/>
          <p:nvPr/>
        </p:nvSpPr>
        <p:spPr>
          <a:xfrm>
            <a:off x="4236347" y="6943835"/>
            <a:ext cx="9815307" cy="2420983"/>
          </a:xfrm>
          <a:prstGeom prst="rect">
            <a:avLst/>
          </a:prstGeom>
        </p:spPr>
        <p:txBody>
          <a:bodyPr lIns="0" tIns="0" rIns="0" bIns="0" rtlCol="0" anchor="t">
            <a:spAutoFit/>
          </a:bodyPr>
          <a:lstStyle/>
          <a:p>
            <a:pPr algn="ctr">
              <a:lnSpc>
                <a:spcPts val="9748"/>
              </a:lnSpc>
            </a:pPr>
            <a:r>
              <a:rPr lang="en-US" sz="7063" b="1" spc="692">
                <a:solidFill>
                  <a:srgbClr val="231F20"/>
                </a:solidFill>
                <a:latin typeface="Oswald Bold"/>
                <a:ea typeface="Oswald Bold"/>
                <a:cs typeface="Oswald Bold"/>
                <a:sym typeface="Oswald Bold"/>
              </a:rPr>
              <a:t>SOCIAAL VEILIGHEIDSPLAN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545078">
            <a:off x="8918555" y="7635628"/>
            <a:ext cx="1776375" cy="501826"/>
          </a:xfrm>
          <a:custGeom>
            <a:avLst/>
            <a:gdLst/>
            <a:ahLst/>
            <a:cxnLst/>
            <a:rect l="l" t="t" r="r" b="b"/>
            <a:pathLst>
              <a:path w="1776375" h="501826">
                <a:moveTo>
                  <a:pt x="0" y="0"/>
                </a:moveTo>
                <a:lnTo>
                  <a:pt x="1776375" y="0"/>
                </a:lnTo>
                <a:lnTo>
                  <a:pt x="1776375" y="501826"/>
                </a:lnTo>
                <a:lnTo>
                  <a:pt x="0" y="5018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1538888" y="1195362"/>
            <a:ext cx="14439839" cy="1594138"/>
          </a:xfrm>
          <a:prstGeom prst="rect">
            <a:avLst/>
          </a:prstGeom>
        </p:spPr>
        <p:txBody>
          <a:bodyPr lIns="0" tIns="0" rIns="0" bIns="0" rtlCol="0" anchor="t">
            <a:spAutoFit/>
          </a:bodyPr>
          <a:lstStyle/>
          <a:p>
            <a:pPr marL="0" lvl="0" indent="0" algn="ctr">
              <a:lnSpc>
                <a:spcPts val="13015"/>
              </a:lnSpc>
              <a:spcBef>
                <a:spcPct val="0"/>
              </a:spcBef>
            </a:pPr>
            <a:r>
              <a:rPr lang="en-US" sz="9431" b="1" spc="924">
                <a:solidFill>
                  <a:srgbClr val="231F20"/>
                </a:solidFill>
                <a:latin typeface="Oswald Bold"/>
                <a:ea typeface="Oswald Bold"/>
                <a:cs typeface="Oswald Bold"/>
                <a:sym typeface="Oswald Bold"/>
              </a:rPr>
              <a:t>BELANGRIJKE THEMA'S</a:t>
            </a:r>
          </a:p>
        </p:txBody>
      </p:sp>
      <p:sp>
        <p:nvSpPr>
          <p:cNvPr id="6" name="Freeform 6"/>
          <p:cNvSpPr/>
          <p:nvPr/>
        </p:nvSpPr>
        <p:spPr>
          <a:xfrm rot="-7897074" flipH="1">
            <a:off x="5231176" y="4343618"/>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887923">
            <a:off x="-6187757" y="6737062"/>
            <a:ext cx="11986688" cy="12299773"/>
          </a:xfrm>
          <a:custGeom>
            <a:avLst/>
            <a:gdLst/>
            <a:ahLst/>
            <a:cxnLst/>
            <a:rect l="l" t="t" r="r" b="b"/>
            <a:pathLst>
              <a:path w="11986688" h="12299773">
                <a:moveTo>
                  <a:pt x="0" y="0"/>
                </a:moveTo>
                <a:lnTo>
                  <a:pt x="11986688" y="0"/>
                </a:lnTo>
                <a:lnTo>
                  <a:pt x="11986688" y="12299773"/>
                </a:lnTo>
                <a:lnTo>
                  <a:pt x="0" y="1229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7124733" flipH="1">
            <a:off x="11634918" y="6460869"/>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9" name="Group 9"/>
          <p:cNvGrpSpPr/>
          <p:nvPr/>
        </p:nvGrpSpPr>
        <p:grpSpPr>
          <a:xfrm>
            <a:off x="14512519" y="8834744"/>
            <a:ext cx="2932415" cy="847111"/>
            <a:chOff x="0" y="0"/>
            <a:chExt cx="1075555" cy="310705"/>
          </a:xfrm>
        </p:grpSpPr>
        <p:sp>
          <p:nvSpPr>
            <p:cNvPr id="10" name="Freeform 10"/>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1" name="TextBox 11"/>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12" name="Freeform 12"/>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7"/>
            <a:stretch>
              <a:fillRect/>
            </a:stretch>
          </a:blipFill>
        </p:spPr>
      </p:sp>
      <p:grpSp>
        <p:nvGrpSpPr>
          <p:cNvPr id="13" name="Group 13"/>
          <p:cNvGrpSpPr/>
          <p:nvPr/>
        </p:nvGrpSpPr>
        <p:grpSpPr>
          <a:xfrm>
            <a:off x="17699101" y="9681856"/>
            <a:ext cx="1543050" cy="1543050"/>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8">
                <a:alphaModFix amt="0"/>
              </a:blip>
              <a:stretch>
                <a:fillRect/>
              </a:stretch>
            </a:blipFill>
          </p:spPr>
        </p:sp>
      </p:grpSp>
      <p:sp>
        <p:nvSpPr>
          <p:cNvPr id="15" name="TextBox 15"/>
          <p:cNvSpPr txBox="1"/>
          <p:nvPr/>
        </p:nvSpPr>
        <p:spPr>
          <a:xfrm>
            <a:off x="1277471" y="3765731"/>
            <a:ext cx="3988214" cy="708174"/>
          </a:xfrm>
          <a:prstGeom prst="rect">
            <a:avLst/>
          </a:prstGeom>
        </p:spPr>
        <p:txBody>
          <a:bodyPr lIns="0" tIns="0" rIns="0" bIns="0" rtlCol="0" anchor="t">
            <a:spAutoFit/>
          </a:bodyPr>
          <a:lstStyle/>
          <a:p>
            <a:pPr marL="0" lvl="0" indent="0" algn="ctr">
              <a:lnSpc>
                <a:spcPts val="5829"/>
              </a:lnSpc>
              <a:spcBef>
                <a:spcPct val="0"/>
              </a:spcBef>
            </a:pPr>
            <a:r>
              <a:rPr lang="en-US" sz="4224" spc="414">
                <a:solidFill>
                  <a:srgbClr val="231F20"/>
                </a:solidFill>
                <a:latin typeface="Oswald"/>
                <a:ea typeface="Oswald"/>
                <a:cs typeface="Oswald"/>
                <a:sym typeface="Oswald"/>
              </a:rPr>
              <a:t>GEDRAG</a:t>
            </a:r>
          </a:p>
        </p:txBody>
      </p:sp>
      <p:sp>
        <p:nvSpPr>
          <p:cNvPr id="16" name="TextBox 16"/>
          <p:cNvSpPr txBox="1"/>
          <p:nvPr/>
        </p:nvSpPr>
        <p:spPr>
          <a:xfrm>
            <a:off x="10516220" y="4720013"/>
            <a:ext cx="7378700" cy="770774"/>
          </a:xfrm>
          <a:prstGeom prst="rect">
            <a:avLst/>
          </a:prstGeom>
        </p:spPr>
        <p:txBody>
          <a:bodyPr lIns="0" tIns="0" rIns="0" bIns="0" rtlCol="0" anchor="t">
            <a:spAutoFit/>
          </a:bodyPr>
          <a:lstStyle/>
          <a:p>
            <a:pPr marL="0" lvl="0" indent="0" algn="ctr">
              <a:lnSpc>
                <a:spcPts val="6370"/>
              </a:lnSpc>
              <a:spcBef>
                <a:spcPct val="0"/>
              </a:spcBef>
            </a:pPr>
            <a:r>
              <a:rPr lang="en-US" sz="4616" spc="452">
                <a:solidFill>
                  <a:srgbClr val="231F20"/>
                </a:solidFill>
                <a:latin typeface="Oswald"/>
                <a:ea typeface="Oswald"/>
                <a:cs typeface="Oswald"/>
                <a:sym typeface="Oswald"/>
              </a:rPr>
              <a:t>GROEPSDYNAMICA</a:t>
            </a:r>
          </a:p>
        </p:txBody>
      </p:sp>
      <p:sp>
        <p:nvSpPr>
          <p:cNvPr id="17" name="TextBox 17"/>
          <p:cNvSpPr txBox="1"/>
          <p:nvPr/>
        </p:nvSpPr>
        <p:spPr>
          <a:xfrm>
            <a:off x="4902735" y="5745707"/>
            <a:ext cx="3988214" cy="2184322"/>
          </a:xfrm>
          <a:prstGeom prst="rect">
            <a:avLst/>
          </a:prstGeom>
        </p:spPr>
        <p:txBody>
          <a:bodyPr lIns="0" tIns="0" rIns="0" bIns="0" rtlCol="0" anchor="t">
            <a:spAutoFit/>
          </a:bodyPr>
          <a:lstStyle/>
          <a:p>
            <a:pPr marL="0" lvl="0" indent="0" algn="ctr">
              <a:lnSpc>
                <a:spcPts val="5829"/>
              </a:lnSpc>
              <a:spcBef>
                <a:spcPct val="0"/>
              </a:spcBef>
            </a:pPr>
            <a:r>
              <a:rPr lang="en-US" sz="4224" spc="414">
                <a:solidFill>
                  <a:srgbClr val="231F20"/>
                </a:solidFill>
                <a:latin typeface="Oswald"/>
                <a:ea typeface="Oswald"/>
                <a:cs typeface="Oswald"/>
                <a:sym typeface="Oswald"/>
              </a:rPr>
              <a:t>VEILIG PEDAGOGISCH KLIMAAT</a:t>
            </a:r>
          </a:p>
        </p:txBody>
      </p:sp>
      <p:sp>
        <p:nvSpPr>
          <p:cNvPr id="18" name="TextBox 18"/>
          <p:cNvSpPr txBox="1"/>
          <p:nvPr/>
        </p:nvSpPr>
        <p:spPr>
          <a:xfrm>
            <a:off x="10217356" y="7660561"/>
            <a:ext cx="3988214" cy="1446248"/>
          </a:xfrm>
          <a:prstGeom prst="rect">
            <a:avLst/>
          </a:prstGeom>
        </p:spPr>
        <p:txBody>
          <a:bodyPr lIns="0" tIns="0" rIns="0" bIns="0" rtlCol="0" anchor="t">
            <a:spAutoFit/>
          </a:bodyPr>
          <a:lstStyle/>
          <a:p>
            <a:pPr marL="0" lvl="0" indent="0" algn="ctr">
              <a:lnSpc>
                <a:spcPts val="5829"/>
              </a:lnSpc>
              <a:spcBef>
                <a:spcPct val="0"/>
              </a:spcBef>
            </a:pPr>
            <a:r>
              <a:rPr lang="en-US" sz="4224" spc="414">
                <a:solidFill>
                  <a:srgbClr val="231F20"/>
                </a:solidFill>
                <a:latin typeface="Oswald"/>
                <a:ea typeface="Oswald"/>
                <a:cs typeface="Oswald"/>
                <a:sym typeface="Oswald"/>
              </a:rPr>
              <a:t>VEILIG OPGROEIEN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11561" y="4031719"/>
            <a:ext cx="1068654" cy="106865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B001"/>
            </a:solidFill>
            <a:ln cap="sq">
              <a:noFill/>
              <a:prstDash val="solid"/>
              <a:miter/>
            </a:ln>
          </p:spPr>
        </p:sp>
        <p:sp>
          <p:nvSpPr>
            <p:cNvPr id="4" name="TextBox 4"/>
            <p:cNvSpPr txBox="1"/>
            <p:nvPr/>
          </p:nvSpPr>
          <p:spPr>
            <a:xfrm>
              <a:off x="76200" y="76200"/>
              <a:ext cx="660400" cy="660400"/>
            </a:xfrm>
            <a:prstGeom prst="rect">
              <a:avLst/>
            </a:prstGeom>
          </p:spPr>
          <p:txBody>
            <a:bodyPr lIns="10853" tIns="10853" rIns="10853" bIns="10853" rtlCol="0" anchor="ctr"/>
            <a:lstStyle/>
            <a:p>
              <a:pPr algn="ctr">
                <a:lnSpc>
                  <a:spcPts val="769"/>
                </a:lnSpc>
              </a:pPr>
              <a:r>
                <a:rPr lang="en-US" sz="640" b="1">
                  <a:solidFill>
                    <a:srgbClr val="FFFFFF"/>
                  </a:solidFill>
                  <a:latin typeface="DM Sans Bold"/>
                  <a:ea typeface="DM Sans Bold"/>
                  <a:cs typeface="DM Sans Bold"/>
                  <a:sym typeface="DM Sans Bold"/>
                </a:rPr>
                <a:t>Sociale veiligheid</a:t>
              </a:r>
            </a:p>
          </p:txBody>
        </p:sp>
      </p:grpSp>
      <p:grpSp>
        <p:nvGrpSpPr>
          <p:cNvPr id="5" name="Group 5"/>
          <p:cNvGrpSpPr/>
          <p:nvPr/>
        </p:nvGrpSpPr>
        <p:grpSpPr>
          <a:xfrm>
            <a:off x="5602541" y="4985839"/>
            <a:ext cx="775434" cy="339791"/>
            <a:chOff x="0" y="0"/>
            <a:chExt cx="402393" cy="176326"/>
          </a:xfrm>
        </p:grpSpPr>
        <p:sp>
          <p:nvSpPr>
            <p:cNvPr id="6" name="Freeform 6"/>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7" name="TextBox 7"/>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SEL Sociaal - emotioneel - leren)</a:t>
              </a:r>
            </a:p>
          </p:txBody>
        </p:sp>
      </p:grpSp>
      <p:sp>
        <p:nvSpPr>
          <p:cNvPr id="8" name="AutoShape 8"/>
          <p:cNvSpPr/>
          <p:nvPr/>
        </p:nvSpPr>
        <p:spPr>
          <a:xfrm>
            <a:off x="5990258" y="4410568"/>
            <a:ext cx="2021303" cy="155478"/>
          </a:xfrm>
          <a:prstGeom prst="line">
            <a:avLst/>
          </a:prstGeom>
          <a:ln w="9525" cap="rnd">
            <a:solidFill>
              <a:srgbClr val="868686"/>
            </a:solidFill>
            <a:prstDash val="solid"/>
            <a:headEnd type="none" w="sm" len="sm"/>
            <a:tailEnd type="none" w="sm" len="sm"/>
          </a:ln>
        </p:spPr>
      </p:sp>
      <p:grpSp>
        <p:nvGrpSpPr>
          <p:cNvPr id="9" name="Group 9"/>
          <p:cNvGrpSpPr/>
          <p:nvPr/>
        </p:nvGrpSpPr>
        <p:grpSpPr>
          <a:xfrm>
            <a:off x="6696895" y="2317844"/>
            <a:ext cx="775434" cy="339791"/>
            <a:chOff x="0" y="0"/>
            <a:chExt cx="402393" cy="176326"/>
          </a:xfrm>
        </p:grpSpPr>
        <p:sp>
          <p:nvSpPr>
            <p:cNvPr id="10" name="Freeform 10"/>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11" name="TextBox 11"/>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Klassenmanagement</a:t>
              </a:r>
            </a:p>
          </p:txBody>
        </p:sp>
      </p:grpSp>
      <p:grpSp>
        <p:nvGrpSpPr>
          <p:cNvPr id="12" name="Group 12"/>
          <p:cNvGrpSpPr/>
          <p:nvPr/>
        </p:nvGrpSpPr>
        <p:grpSpPr>
          <a:xfrm>
            <a:off x="9695588" y="4389176"/>
            <a:ext cx="775434" cy="420602"/>
            <a:chOff x="0" y="0"/>
            <a:chExt cx="402393" cy="218261"/>
          </a:xfrm>
        </p:grpSpPr>
        <p:sp>
          <p:nvSpPr>
            <p:cNvPr id="13" name="Freeform 13"/>
            <p:cNvSpPr/>
            <p:nvPr/>
          </p:nvSpPr>
          <p:spPr>
            <a:xfrm>
              <a:off x="0" y="0"/>
              <a:ext cx="402393" cy="218261"/>
            </a:xfrm>
            <a:custGeom>
              <a:avLst/>
              <a:gdLst/>
              <a:ahLst/>
              <a:cxnLst/>
              <a:rect l="l" t="t" r="r" b="b"/>
              <a:pathLst>
                <a:path w="402393" h="218261">
                  <a:moveTo>
                    <a:pt x="0" y="0"/>
                  </a:moveTo>
                  <a:lnTo>
                    <a:pt x="402393" y="0"/>
                  </a:lnTo>
                  <a:lnTo>
                    <a:pt x="402393" y="218261"/>
                  </a:lnTo>
                  <a:lnTo>
                    <a:pt x="0" y="218261"/>
                  </a:lnTo>
                  <a:close/>
                </a:path>
              </a:pathLst>
            </a:custGeom>
            <a:gradFill rotWithShape="1">
              <a:gsLst>
                <a:gs pos="0">
                  <a:srgbClr val="CDFFD8">
                    <a:alpha val="100000"/>
                  </a:srgbClr>
                </a:gs>
                <a:gs pos="100000">
                  <a:srgbClr val="94B9FF">
                    <a:alpha val="100000"/>
                  </a:srgbClr>
                </a:gs>
              </a:gsLst>
              <a:lin ang="0"/>
            </a:gradFill>
            <a:ln cap="sq">
              <a:noFill/>
              <a:prstDash val="solid"/>
              <a:miter/>
            </a:ln>
          </p:spPr>
        </p:sp>
        <p:sp>
          <p:nvSpPr>
            <p:cNvPr id="14" name="TextBox 14"/>
            <p:cNvSpPr txBox="1"/>
            <p:nvPr/>
          </p:nvSpPr>
          <p:spPr>
            <a:xfrm>
              <a:off x="0" y="0"/>
              <a:ext cx="402393" cy="218261"/>
            </a:xfrm>
            <a:prstGeom prst="rect">
              <a:avLst/>
            </a:prstGeom>
          </p:spPr>
          <p:txBody>
            <a:bodyPr lIns="10853" tIns="10853" rIns="10853" bIns="10853" rtlCol="0" anchor="ctr"/>
            <a:lstStyle/>
            <a:p>
              <a:pPr algn="ctr">
                <a:lnSpc>
                  <a:spcPts val="589"/>
                </a:lnSpc>
              </a:pPr>
              <a:r>
                <a:rPr lang="en-US" sz="491">
                  <a:solidFill>
                    <a:srgbClr val="000000"/>
                  </a:solidFill>
                  <a:latin typeface="DM Sans"/>
                  <a:ea typeface="DM Sans"/>
                  <a:cs typeface="DM Sans"/>
                  <a:sym typeface="DM Sans"/>
                </a:rPr>
                <a:t>Gedrag</a:t>
              </a:r>
            </a:p>
          </p:txBody>
        </p:sp>
      </p:grpSp>
      <p:grpSp>
        <p:nvGrpSpPr>
          <p:cNvPr id="15" name="Group 15"/>
          <p:cNvGrpSpPr/>
          <p:nvPr/>
        </p:nvGrpSpPr>
        <p:grpSpPr>
          <a:xfrm>
            <a:off x="10507321" y="3841945"/>
            <a:ext cx="775434" cy="339791"/>
            <a:chOff x="0" y="0"/>
            <a:chExt cx="402393" cy="176326"/>
          </a:xfrm>
        </p:grpSpPr>
        <p:sp>
          <p:nvSpPr>
            <p:cNvPr id="16" name="Freeform 16"/>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17" name="TextBox 17"/>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Werken aan sociale veiligheid</a:t>
              </a:r>
            </a:p>
          </p:txBody>
        </p:sp>
      </p:grpSp>
      <p:grpSp>
        <p:nvGrpSpPr>
          <p:cNvPr id="18" name="Group 18"/>
          <p:cNvGrpSpPr/>
          <p:nvPr/>
        </p:nvGrpSpPr>
        <p:grpSpPr>
          <a:xfrm>
            <a:off x="11449903" y="4795624"/>
            <a:ext cx="775434" cy="339791"/>
            <a:chOff x="0" y="0"/>
            <a:chExt cx="402393" cy="176326"/>
          </a:xfrm>
        </p:grpSpPr>
        <p:sp>
          <p:nvSpPr>
            <p:cNvPr id="19" name="Freeform 19"/>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20" name="TextBox 20"/>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Monitoring van gedrag</a:t>
              </a:r>
            </a:p>
          </p:txBody>
        </p:sp>
      </p:grpSp>
      <p:sp>
        <p:nvSpPr>
          <p:cNvPr id="21" name="AutoShape 21"/>
          <p:cNvSpPr/>
          <p:nvPr/>
        </p:nvSpPr>
        <p:spPr>
          <a:xfrm>
            <a:off x="9080091" y="4577662"/>
            <a:ext cx="615497" cy="13384"/>
          </a:xfrm>
          <a:prstGeom prst="line">
            <a:avLst/>
          </a:prstGeom>
          <a:ln w="9525" cap="rnd">
            <a:solidFill>
              <a:srgbClr val="868686"/>
            </a:solidFill>
            <a:prstDash val="solid"/>
            <a:headEnd type="none" w="sm" len="sm"/>
            <a:tailEnd type="none" w="sm" len="sm"/>
          </a:ln>
        </p:spPr>
      </p:sp>
      <p:sp>
        <p:nvSpPr>
          <p:cNvPr id="22" name="AutoShape 22"/>
          <p:cNvSpPr/>
          <p:nvPr/>
        </p:nvSpPr>
        <p:spPr>
          <a:xfrm flipH="1">
            <a:off x="10471022" y="4181735"/>
            <a:ext cx="301426" cy="417741"/>
          </a:xfrm>
          <a:prstGeom prst="line">
            <a:avLst/>
          </a:prstGeom>
          <a:ln w="9525" cap="rnd">
            <a:solidFill>
              <a:srgbClr val="868686"/>
            </a:solidFill>
            <a:prstDash val="solid"/>
            <a:headEnd type="none" w="sm" len="sm"/>
            <a:tailEnd type="none" w="sm" len="sm"/>
          </a:ln>
        </p:spPr>
      </p:sp>
      <p:sp>
        <p:nvSpPr>
          <p:cNvPr id="23" name="AutoShape 23"/>
          <p:cNvSpPr/>
          <p:nvPr/>
        </p:nvSpPr>
        <p:spPr>
          <a:xfrm>
            <a:off x="10471022" y="4599477"/>
            <a:ext cx="1008538" cy="270137"/>
          </a:xfrm>
          <a:prstGeom prst="line">
            <a:avLst/>
          </a:prstGeom>
          <a:ln w="9525" cap="rnd">
            <a:solidFill>
              <a:srgbClr val="868686"/>
            </a:solidFill>
            <a:prstDash val="solid"/>
            <a:headEnd type="none" w="sm" len="sm"/>
            <a:tailEnd type="none" w="sm" len="sm"/>
          </a:ln>
        </p:spPr>
      </p:sp>
      <p:grpSp>
        <p:nvGrpSpPr>
          <p:cNvPr id="24" name="Group 24"/>
          <p:cNvGrpSpPr/>
          <p:nvPr/>
        </p:nvGrpSpPr>
        <p:grpSpPr>
          <a:xfrm>
            <a:off x="7745186" y="6589552"/>
            <a:ext cx="775434" cy="420602"/>
            <a:chOff x="0" y="0"/>
            <a:chExt cx="402393" cy="218261"/>
          </a:xfrm>
        </p:grpSpPr>
        <p:sp>
          <p:nvSpPr>
            <p:cNvPr id="25" name="Freeform 25"/>
            <p:cNvSpPr/>
            <p:nvPr/>
          </p:nvSpPr>
          <p:spPr>
            <a:xfrm>
              <a:off x="0" y="0"/>
              <a:ext cx="402393" cy="218261"/>
            </a:xfrm>
            <a:custGeom>
              <a:avLst/>
              <a:gdLst/>
              <a:ahLst/>
              <a:cxnLst/>
              <a:rect l="l" t="t" r="r" b="b"/>
              <a:pathLst>
                <a:path w="402393" h="218261">
                  <a:moveTo>
                    <a:pt x="0" y="0"/>
                  </a:moveTo>
                  <a:lnTo>
                    <a:pt x="402393" y="0"/>
                  </a:lnTo>
                  <a:lnTo>
                    <a:pt x="402393" y="218261"/>
                  </a:lnTo>
                  <a:lnTo>
                    <a:pt x="0" y="218261"/>
                  </a:lnTo>
                  <a:close/>
                </a:path>
              </a:pathLst>
            </a:custGeom>
            <a:gradFill rotWithShape="1">
              <a:gsLst>
                <a:gs pos="0">
                  <a:srgbClr val="CDFFD8">
                    <a:alpha val="100000"/>
                  </a:srgbClr>
                </a:gs>
                <a:gs pos="100000">
                  <a:srgbClr val="94B9FF">
                    <a:alpha val="100000"/>
                  </a:srgbClr>
                </a:gs>
              </a:gsLst>
              <a:lin ang="0"/>
            </a:gradFill>
            <a:ln cap="sq">
              <a:noFill/>
              <a:prstDash val="solid"/>
              <a:miter/>
            </a:ln>
          </p:spPr>
        </p:sp>
        <p:sp>
          <p:nvSpPr>
            <p:cNvPr id="26" name="TextBox 26"/>
            <p:cNvSpPr txBox="1"/>
            <p:nvPr/>
          </p:nvSpPr>
          <p:spPr>
            <a:xfrm>
              <a:off x="0" y="0"/>
              <a:ext cx="402393" cy="218261"/>
            </a:xfrm>
            <a:prstGeom prst="rect">
              <a:avLst/>
            </a:prstGeom>
          </p:spPr>
          <p:txBody>
            <a:bodyPr lIns="10853" tIns="10853" rIns="10853" bIns="10853" rtlCol="0" anchor="ctr"/>
            <a:lstStyle/>
            <a:p>
              <a:pPr algn="ctr">
                <a:lnSpc>
                  <a:spcPts val="589"/>
                </a:lnSpc>
              </a:pPr>
              <a:r>
                <a:rPr lang="en-US" sz="491">
                  <a:solidFill>
                    <a:srgbClr val="000000"/>
                  </a:solidFill>
                  <a:latin typeface="DM Sans"/>
                  <a:ea typeface="DM Sans"/>
                  <a:cs typeface="DM Sans"/>
                  <a:sym typeface="DM Sans"/>
                </a:rPr>
                <a:t>Veilig opgroeien</a:t>
              </a:r>
            </a:p>
          </p:txBody>
        </p:sp>
      </p:grpSp>
      <p:grpSp>
        <p:nvGrpSpPr>
          <p:cNvPr id="27" name="Group 27"/>
          <p:cNvGrpSpPr/>
          <p:nvPr/>
        </p:nvGrpSpPr>
        <p:grpSpPr>
          <a:xfrm>
            <a:off x="10039565" y="7184695"/>
            <a:ext cx="775434" cy="339791"/>
            <a:chOff x="0" y="0"/>
            <a:chExt cx="402393" cy="176326"/>
          </a:xfrm>
        </p:grpSpPr>
        <p:sp>
          <p:nvSpPr>
            <p:cNvPr id="28" name="Freeform 28"/>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29" name="TextBox 29"/>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Identiteitsontwikkeling en burgerschapsvorming</a:t>
              </a:r>
            </a:p>
          </p:txBody>
        </p:sp>
      </p:grpSp>
      <p:grpSp>
        <p:nvGrpSpPr>
          <p:cNvPr id="30" name="Group 30"/>
          <p:cNvGrpSpPr/>
          <p:nvPr/>
        </p:nvGrpSpPr>
        <p:grpSpPr>
          <a:xfrm>
            <a:off x="6767323" y="7866435"/>
            <a:ext cx="775434" cy="339791"/>
            <a:chOff x="0" y="0"/>
            <a:chExt cx="402393" cy="176326"/>
          </a:xfrm>
        </p:grpSpPr>
        <p:sp>
          <p:nvSpPr>
            <p:cNvPr id="31" name="Freeform 31"/>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32" name="TextBox 32"/>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Omgevingsfactoren en diversiteit</a:t>
              </a:r>
            </a:p>
          </p:txBody>
        </p:sp>
      </p:grpSp>
      <p:sp>
        <p:nvSpPr>
          <p:cNvPr id="33" name="AutoShape 33"/>
          <p:cNvSpPr/>
          <p:nvPr/>
        </p:nvSpPr>
        <p:spPr>
          <a:xfrm flipH="1">
            <a:off x="8171783" y="5091561"/>
            <a:ext cx="276948" cy="1497991"/>
          </a:xfrm>
          <a:prstGeom prst="line">
            <a:avLst/>
          </a:prstGeom>
          <a:ln w="9525" cap="rnd">
            <a:solidFill>
              <a:srgbClr val="868686"/>
            </a:solidFill>
            <a:prstDash val="solid"/>
            <a:headEnd type="none" w="sm" len="sm"/>
            <a:tailEnd type="none" w="sm" len="sm"/>
          </a:ln>
        </p:spPr>
      </p:sp>
      <p:sp>
        <p:nvSpPr>
          <p:cNvPr id="34" name="AutoShape 34"/>
          <p:cNvSpPr/>
          <p:nvPr/>
        </p:nvSpPr>
        <p:spPr>
          <a:xfrm flipV="1">
            <a:off x="7289401" y="7010153"/>
            <a:ext cx="677186" cy="856282"/>
          </a:xfrm>
          <a:prstGeom prst="line">
            <a:avLst/>
          </a:prstGeom>
          <a:ln w="9525" cap="rnd">
            <a:solidFill>
              <a:srgbClr val="868686"/>
            </a:solidFill>
            <a:prstDash val="solid"/>
            <a:headEnd type="none" w="sm" len="sm"/>
            <a:tailEnd type="none" w="sm" len="sm"/>
          </a:ln>
        </p:spPr>
      </p:sp>
      <p:sp>
        <p:nvSpPr>
          <p:cNvPr id="35" name="AutoShape 35"/>
          <p:cNvSpPr/>
          <p:nvPr/>
        </p:nvSpPr>
        <p:spPr>
          <a:xfrm>
            <a:off x="8520620" y="6893595"/>
            <a:ext cx="1543382" cy="373161"/>
          </a:xfrm>
          <a:prstGeom prst="line">
            <a:avLst/>
          </a:prstGeom>
          <a:ln w="9525" cap="rnd">
            <a:solidFill>
              <a:srgbClr val="868686"/>
            </a:solidFill>
            <a:prstDash val="solid"/>
            <a:headEnd type="none" w="sm" len="sm"/>
            <a:tailEnd type="none" w="sm" len="sm"/>
          </a:ln>
        </p:spPr>
      </p:sp>
      <p:grpSp>
        <p:nvGrpSpPr>
          <p:cNvPr id="36" name="Group 36"/>
          <p:cNvGrpSpPr/>
          <p:nvPr/>
        </p:nvGrpSpPr>
        <p:grpSpPr>
          <a:xfrm>
            <a:off x="5214824" y="4170444"/>
            <a:ext cx="775434" cy="420602"/>
            <a:chOff x="0" y="0"/>
            <a:chExt cx="402393" cy="218261"/>
          </a:xfrm>
        </p:grpSpPr>
        <p:sp>
          <p:nvSpPr>
            <p:cNvPr id="37" name="Freeform 37"/>
            <p:cNvSpPr/>
            <p:nvPr/>
          </p:nvSpPr>
          <p:spPr>
            <a:xfrm>
              <a:off x="0" y="0"/>
              <a:ext cx="402393" cy="218261"/>
            </a:xfrm>
            <a:custGeom>
              <a:avLst/>
              <a:gdLst/>
              <a:ahLst/>
              <a:cxnLst/>
              <a:rect l="l" t="t" r="r" b="b"/>
              <a:pathLst>
                <a:path w="402393" h="218261">
                  <a:moveTo>
                    <a:pt x="0" y="0"/>
                  </a:moveTo>
                  <a:lnTo>
                    <a:pt x="402393" y="0"/>
                  </a:lnTo>
                  <a:lnTo>
                    <a:pt x="402393" y="218261"/>
                  </a:lnTo>
                  <a:lnTo>
                    <a:pt x="0" y="218261"/>
                  </a:lnTo>
                  <a:close/>
                </a:path>
              </a:pathLst>
            </a:custGeom>
            <a:gradFill rotWithShape="1">
              <a:gsLst>
                <a:gs pos="0">
                  <a:srgbClr val="CDFFD8">
                    <a:alpha val="100000"/>
                  </a:srgbClr>
                </a:gs>
                <a:gs pos="100000">
                  <a:srgbClr val="94B9FF">
                    <a:alpha val="100000"/>
                  </a:srgbClr>
                </a:gs>
              </a:gsLst>
              <a:lin ang="0"/>
            </a:gradFill>
            <a:ln cap="sq">
              <a:noFill/>
              <a:prstDash val="solid"/>
              <a:miter/>
            </a:ln>
          </p:spPr>
        </p:sp>
        <p:sp>
          <p:nvSpPr>
            <p:cNvPr id="38" name="TextBox 38"/>
            <p:cNvSpPr txBox="1"/>
            <p:nvPr/>
          </p:nvSpPr>
          <p:spPr>
            <a:xfrm>
              <a:off x="0" y="0"/>
              <a:ext cx="402393" cy="218261"/>
            </a:xfrm>
            <a:prstGeom prst="rect">
              <a:avLst/>
            </a:prstGeom>
          </p:spPr>
          <p:txBody>
            <a:bodyPr lIns="10853" tIns="10853" rIns="10853" bIns="10853" rtlCol="0" anchor="ctr"/>
            <a:lstStyle/>
            <a:p>
              <a:pPr algn="ctr">
                <a:lnSpc>
                  <a:spcPts val="589"/>
                </a:lnSpc>
              </a:pPr>
              <a:r>
                <a:rPr lang="en-US" sz="491">
                  <a:solidFill>
                    <a:srgbClr val="000000"/>
                  </a:solidFill>
                  <a:latin typeface="DM Sans"/>
                  <a:ea typeface="DM Sans"/>
                  <a:cs typeface="DM Sans"/>
                  <a:sym typeface="DM Sans"/>
                </a:rPr>
                <a:t>Groepsdynamica</a:t>
              </a:r>
            </a:p>
          </p:txBody>
        </p:sp>
      </p:grpSp>
      <p:grpSp>
        <p:nvGrpSpPr>
          <p:cNvPr id="39" name="Group 39"/>
          <p:cNvGrpSpPr/>
          <p:nvPr/>
        </p:nvGrpSpPr>
        <p:grpSpPr>
          <a:xfrm>
            <a:off x="12590298" y="4307105"/>
            <a:ext cx="731694" cy="353298"/>
            <a:chOff x="0" y="0"/>
            <a:chExt cx="804145" cy="388282"/>
          </a:xfrm>
        </p:grpSpPr>
        <p:sp>
          <p:nvSpPr>
            <p:cNvPr id="40" name="Freeform 40"/>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41" name="TextBox 41"/>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Ontwikkelingsniveau</a:t>
              </a:r>
            </a:p>
          </p:txBody>
        </p:sp>
      </p:grpSp>
      <p:sp>
        <p:nvSpPr>
          <p:cNvPr id="42" name="AutoShape 42"/>
          <p:cNvSpPr/>
          <p:nvPr/>
        </p:nvSpPr>
        <p:spPr>
          <a:xfrm>
            <a:off x="6362045" y="5227658"/>
            <a:ext cx="449019" cy="86864"/>
          </a:xfrm>
          <a:prstGeom prst="line">
            <a:avLst/>
          </a:prstGeom>
          <a:ln w="9525" cap="rnd">
            <a:solidFill>
              <a:srgbClr val="868686"/>
            </a:solidFill>
            <a:prstDash val="solid"/>
            <a:headEnd type="none" w="sm" len="sm"/>
            <a:tailEnd type="none" w="sm" len="sm"/>
          </a:ln>
        </p:spPr>
      </p:sp>
      <p:sp>
        <p:nvSpPr>
          <p:cNvPr id="43" name="AutoShape 43"/>
          <p:cNvSpPr/>
          <p:nvPr/>
        </p:nvSpPr>
        <p:spPr>
          <a:xfrm flipV="1">
            <a:off x="12194651" y="4660403"/>
            <a:ext cx="761493" cy="207724"/>
          </a:xfrm>
          <a:prstGeom prst="line">
            <a:avLst/>
          </a:prstGeom>
          <a:ln w="9525" cap="rnd">
            <a:solidFill>
              <a:srgbClr val="868686"/>
            </a:solidFill>
            <a:prstDash val="solid"/>
            <a:headEnd type="none" w="sm" len="sm"/>
            <a:tailEnd type="none" w="sm" len="sm"/>
          </a:ln>
        </p:spPr>
      </p:sp>
      <p:sp>
        <p:nvSpPr>
          <p:cNvPr id="44" name="AutoShape 44"/>
          <p:cNvSpPr/>
          <p:nvPr/>
        </p:nvSpPr>
        <p:spPr>
          <a:xfrm>
            <a:off x="7197916" y="8206226"/>
            <a:ext cx="301101" cy="1193111"/>
          </a:xfrm>
          <a:prstGeom prst="line">
            <a:avLst/>
          </a:prstGeom>
          <a:ln w="9525" cap="rnd">
            <a:solidFill>
              <a:srgbClr val="868686"/>
            </a:solidFill>
            <a:prstDash val="solid"/>
            <a:headEnd type="none" w="sm" len="sm"/>
            <a:tailEnd type="none" w="sm" len="sm"/>
          </a:ln>
        </p:spPr>
      </p:sp>
      <p:sp>
        <p:nvSpPr>
          <p:cNvPr id="45" name="AutoShape 45"/>
          <p:cNvSpPr/>
          <p:nvPr/>
        </p:nvSpPr>
        <p:spPr>
          <a:xfrm>
            <a:off x="7405711" y="2622650"/>
            <a:ext cx="988161" cy="415180"/>
          </a:xfrm>
          <a:prstGeom prst="line">
            <a:avLst/>
          </a:prstGeom>
          <a:ln w="9525" cap="rnd">
            <a:solidFill>
              <a:srgbClr val="868686"/>
            </a:solidFill>
            <a:prstDash val="solid"/>
            <a:headEnd type="none" w="sm" len="sm"/>
            <a:tailEnd type="none" w="sm" len="sm"/>
          </a:ln>
        </p:spPr>
      </p:sp>
      <p:sp>
        <p:nvSpPr>
          <p:cNvPr id="46" name="AutoShape 46"/>
          <p:cNvSpPr/>
          <p:nvPr/>
        </p:nvSpPr>
        <p:spPr>
          <a:xfrm flipH="1" flipV="1">
            <a:off x="5707752" y="4591046"/>
            <a:ext cx="197510" cy="394793"/>
          </a:xfrm>
          <a:prstGeom prst="line">
            <a:avLst/>
          </a:prstGeom>
          <a:ln w="9525" cap="rnd">
            <a:solidFill>
              <a:srgbClr val="868686"/>
            </a:solidFill>
            <a:prstDash val="solid"/>
            <a:headEnd type="none" w="sm" len="sm"/>
            <a:tailEnd type="none" w="sm" len="sm"/>
          </a:ln>
        </p:spPr>
      </p:sp>
      <p:grpSp>
        <p:nvGrpSpPr>
          <p:cNvPr id="47" name="Group 47"/>
          <p:cNvGrpSpPr/>
          <p:nvPr/>
        </p:nvGrpSpPr>
        <p:grpSpPr>
          <a:xfrm>
            <a:off x="6767323" y="9222687"/>
            <a:ext cx="731694" cy="353298"/>
            <a:chOff x="0" y="0"/>
            <a:chExt cx="804145" cy="388282"/>
          </a:xfrm>
        </p:grpSpPr>
        <p:sp>
          <p:nvSpPr>
            <p:cNvPr id="48" name="Freeform 4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49" name="TextBox 4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Thuis milieu</a:t>
              </a:r>
            </a:p>
          </p:txBody>
        </p:sp>
      </p:grpSp>
      <p:grpSp>
        <p:nvGrpSpPr>
          <p:cNvPr id="50" name="Group 50"/>
          <p:cNvGrpSpPr/>
          <p:nvPr/>
        </p:nvGrpSpPr>
        <p:grpSpPr>
          <a:xfrm>
            <a:off x="6811064" y="5137873"/>
            <a:ext cx="731694" cy="353298"/>
            <a:chOff x="0" y="0"/>
            <a:chExt cx="804145" cy="388282"/>
          </a:xfrm>
        </p:grpSpPr>
        <p:sp>
          <p:nvSpPr>
            <p:cNvPr id="51" name="Freeform 5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52" name="TextBox 5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Ik- Competenties</a:t>
              </a:r>
            </a:p>
          </p:txBody>
        </p:sp>
      </p:grpSp>
      <p:grpSp>
        <p:nvGrpSpPr>
          <p:cNvPr id="53" name="Group 53"/>
          <p:cNvGrpSpPr/>
          <p:nvPr/>
        </p:nvGrpSpPr>
        <p:grpSpPr>
          <a:xfrm>
            <a:off x="6523545" y="1457950"/>
            <a:ext cx="731694" cy="353298"/>
            <a:chOff x="0" y="0"/>
            <a:chExt cx="804145" cy="388282"/>
          </a:xfrm>
        </p:grpSpPr>
        <p:sp>
          <p:nvSpPr>
            <p:cNvPr id="54" name="Freeform 5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55" name="TextBox 5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Structuur</a:t>
              </a:r>
            </a:p>
          </p:txBody>
        </p:sp>
      </p:grpSp>
      <p:grpSp>
        <p:nvGrpSpPr>
          <p:cNvPr id="56" name="Group 56"/>
          <p:cNvGrpSpPr/>
          <p:nvPr/>
        </p:nvGrpSpPr>
        <p:grpSpPr>
          <a:xfrm>
            <a:off x="8393873" y="2827530"/>
            <a:ext cx="775434" cy="420602"/>
            <a:chOff x="0" y="0"/>
            <a:chExt cx="402393" cy="218261"/>
          </a:xfrm>
        </p:grpSpPr>
        <p:sp>
          <p:nvSpPr>
            <p:cNvPr id="57" name="Freeform 57"/>
            <p:cNvSpPr/>
            <p:nvPr/>
          </p:nvSpPr>
          <p:spPr>
            <a:xfrm>
              <a:off x="0" y="0"/>
              <a:ext cx="402393" cy="218261"/>
            </a:xfrm>
            <a:custGeom>
              <a:avLst/>
              <a:gdLst/>
              <a:ahLst/>
              <a:cxnLst/>
              <a:rect l="l" t="t" r="r" b="b"/>
              <a:pathLst>
                <a:path w="402393" h="218261">
                  <a:moveTo>
                    <a:pt x="0" y="0"/>
                  </a:moveTo>
                  <a:lnTo>
                    <a:pt x="402393" y="0"/>
                  </a:lnTo>
                  <a:lnTo>
                    <a:pt x="402393" y="218261"/>
                  </a:lnTo>
                  <a:lnTo>
                    <a:pt x="0" y="218261"/>
                  </a:lnTo>
                  <a:close/>
                </a:path>
              </a:pathLst>
            </a:custGeom>
            <a:gradFill rotWithShape="1">
              <a:gsLst>
                <a:gs pos="0">
                  <a:srgbClr val="CDFFD8">
                    <a:alpha val="100000"/>
                  </a:srgbClr>
                </a:gs>
                <a:gs pos="100000">
                  <a:srgbClr val="94B9FF">
                    <a:alpha val="100000"/>
                  </a:srgbClr>
                </a:gs>
              </a:gsLst>
              <a:lin ang="0"/>
            </a:gradFill>
            <a:ln cap="sq">
              <a:noFill/>
              <a:prstDash val="solid"/>
              <a:miter/>
            </a:ln>
          </p:spPr>
        </p:sp>
        <p:sp>
          <p:nvSpPr>
            <p:cNvPr id="58" name="TextBox 58"/>
            <p:cNvSpPr txBox="1"/>
            <p:nvPr/>
          </p:nvSpPr>
          <p:spPr>
            <a:xfrm>
              <a:off x="0" y="0"/>
              <a:ext cx="402393" cy="218261"/>
            </a:xfrm>
            <a:prstGeom prst="rect">
              <a:avLst/>
            </a:prstGeom>
          </p:spPr>
          <p:txBody>
            <a:bodyPr lIns="10853" tIns="10853" rIns="10853" bIns="10853" rtlCol="0" anchor="ctr"/>
            <a:lstStyle/>
            <a:p>
              <a:pPr algn="ctr">
                <a:lnSpc>
                  <a:spcPts val="589"/>
                </a:lnSpc>
              </a:pPr>
              <a:r>
                <a:rPr lang="en-US" sz="491">
                  <a:solidFill>
                    <a:srgbClr val="000000"/>
                  </a:solidFill>
                  <a:latin typeface="DM Sans"/>
                  <a:ea typeface="DM Sans"/>
                  <a:cs typeface="DM Sans"/>
                  <a:sym typeface="DM Sans"/>
                </a:rPr>
                <a:t>Veilig pedagogisch klimaat</a:t>
              </a:r>
            </a:p>
          </p:txBody>
        </p:sp>
      </p:grpSp>
      <p:sp>
        <p:nvSpPr>
          <p:cNvPr id="59" name="AutoShape 59"/>
          <p:cNvSpPr/>
          <p:nvPr/>
        </p:nvSpPr>
        <p:spPr>
          <a:xfrm flipH="1">
            <a:off x="8545888" y="3248131"/>
            <a:ext cx="235701" cy="783587"/>
          </a:xfrm>
          <a:prstGeom prst="line">
            <a:avLst/>
          </a:prstGeom>
          <a:ln w="9525" cap="rnd">
            <a:solidFill>
              <a:srgbClr val="868686"/>
            </a:solidFill>
            <a:prstDash val="solid"/>
            <a:headEnd type="none" w="sm" len="sm"/>
            <a:tailEnd type="none" w="sm" len="sm"/>
          </a:ln>
        </p:spPr>
      </p:sp>
      <p:grpSp>
        <p:nvGrpSpPr>
          <p:cNvPr id="60" name="Group 60"/>
          <p:cNvGrpSpPr/>
          <p:nvPr/>
        </p:nvGrpSpPr>
        <p:grpSpPr>
          <a:xfrm>
            <a:off x="8057567" y="1288055"/>
            <a:ext cx="775434" cy="339791"/>
            <a:chOff x="0" y="0"/>
            <a:chExt cx="402393" cy="176326"/>
          </a:xfrm>
        </p:grpSpPr>
        <p:sp>
          <p:nvSpPr>
            <p:cNvPr id="61" name="Freeform 61"/>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62" name="TextBox 62"/>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Motivatie</a:t>
              </a:r>
            </a:p>
          </p:txBody>
        </p:sp>
      </p:grpSp>
      <p:grpSp>
        <p:nvGrpSpPr>
          <p:cNvPr id="63" name="Group 63"/>
          <p:cNvGrpSpPr/>
          <p:nvPr/>
        </p:nvGrpSpPr>
        <p:grpSpPr>
          <a:xfrm>
            <a:off x="9731887" y="1899620"/>
            <a:ext cx="775434" cy="339791"/>
            <a:chOff x="0" y="0"/>
            <a:chExt cx="402393" cy="176326"/>
          </a:xfrm>
        </p:grpSpPr>
        <p:sp>
          <p:nvSpPr>
            <p:cNvPr id="64" name="Freeform 64"/>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65" name="TextBox 65"/>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Veiligheid en Acceptatie</a:t>
              </a:r>
            </a:p>
          </p:txBody>
        </p:sp>
      </p:grpSp>
      <p:sp>
        <p:nvSpPr>
          <p:cNvPr id="66" name="AutoShape 66"/>
          <p:cNvSpPr/>
          <p:nvPr/>
        </p:nvSpPr>
        <p:spPr>
          <a:xfrm>
            <a:off x="8445284" y="1627846"/>
            <a:ext cx="336305" cy="1199684"/>
          </a:xfrm>
          <a:prstGeom prst="line">
            <a:avLst/>
          </a:prstGeom>
          <a:ln w="9525" cap="rnd">
            <a:solidFill>
              <a:srgbClr val="868686"/>
            </a:solidFill>
            <a:prstDash val="solid"/>
            <a:headEnd type="none" w="sm" len="sm"/>
            <a:tailEnd type="none" w="sm" len="sm"/>
          </a:ln>
        </p:spPr>
      </p:sp>
      <p:sp>
        <p:nvSpPr>
          <p:cNvPr id="67" name="AutoShape 67"/>
          <p:cNvSpPr/>
          <p:nvPr/>
        </p:nvSpPr>
        <p:spPr>
          <a:xfrm flipH="1">
            <a:off x="9169307" y="2239410"/>
            <a:ext cx="950298" cy="798420"/>
          </a:xfrm>
          <a:prstGeom prst="line">
            <a:avLst/>
          </a:prstGeom>
          <a:ln w="9525" cap="rnd">
            <a:solidFill>
              <a:srgbClr val="868686"/>
            </a:solidFill>
            <a:prstDash val="solid"/>
            <a:headEnd type="none" w="sm" len="sm"/>
            <a:tailEnd type="none" w="sm" len="sm"/>
          </a:ln>
        </p:spPr>
      </p:sp>
      <p:grpSp>
        <p:nvGrpSpPr>
          <p:cNvPr id="68" name="Group 68"/>
          <p:cNvGrpSpPr/>
          <p:nvPr/>
        </p:nvGrpSpPr>
        <p:grpSpPr>
          <a:xfrm>
            <a:off x="5426004" y="1886112"/>
            <a:ext cx="731694" cy="353298"/>
            <a:chOff x="0" y="0"/>
            <a:chExt cx="804145" cy="388282"/>
          </a:xfrm>
        </p:grpSpPr>
        <p:sp>
          <p:nvSpPr>
            <p:cNvPr id="69" name="Freeform 6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70" name="TextBox 7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Regels en Routine</a:t>
              </a:r>
            </a:p>
          </p:txBody>
        </p:sp>
      </p:grpSp>
      <p:grpSp>
        <p:nvGrpSpPr>
          <p:cNvPr id="71" name="Group 71"/>
          <p:cNvGrpSpPr/>
          <p:nvPr/>
        </p:nvGrpSpPr>
        <p:grpSpPr>
          <a:xfrm>
            <a:off x="9366040" y="934757"/>
            <a:ext cx="731694" cy="353298"/>
            <a:chOff x="0" y="0"/>
            <a:chExt cx="804145" cy="388282"/>
          </a:xfrm>
        </p:grpSpPr>
        <p:sp>
          <p:nvSpPr>
            <p:cNvPr id="72" name="Freeform 72"/>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73" name="TextBox 73"/>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Fixed mindset versus growth mindset</a:t>
              </a:r>
            </a:p>
          </p:txBody>
        </p:sp>
      </p:grpSp>
      <p:grpSp>
        <p:nvGrpSpPr>
          <p:cNvPr id="74" name="Group 74"/>
          <p:cNvGrpSpPr/>
          <p:nvPr/>
        </p:nvGrpSpPr>
        <p:grpSpPr>
          <a:xfrm>
            <a:off x="5492166" y="2622650"/>
            <a:ext cx="731694" cy="353298"/>
            <a:chOff x="0" y="0"/>
            <a:chExt cx="804145" cy="388282"/>
          </a:xfrm>
        </p:grpSpPr>
        <p:sp>
          <p:nvSpPr>
            <p:cNvPr id="75" name="Freeform 75"/>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76" name="TextBox 76"/>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Grenzen</a:t>
              </a:r>
            </a:p>
          </p:txBody>
        </p:sp>
      </p:grpSp>
      <p:sp>
        <p:nvSpPr>
          <p:cNvPr id="77" name="AutoShape 77"/>
          <p:cNvSpPr/>
          <p:nvPr/>
        </p:nvSpPr>
        <p:spPr>
          <a:xfrm flipH="1" flipV="1">
            <a:off x="6157698" y="2062761"/>
            <a:ext cx="539197" cy="424978"/>
          </a:xfrm>
          <a:prstGeom prst="line">
            <a:avLst/>
          </a:prstGeom>
          <a:ln w="9525" cap="rnd">
            <a:solidFill>
              <a:srgbClr val="868686"/>
            </a:solidFill>
            <a:prstDash val="solid"/>
            <a:headEnd type="none" w="sm" len="sm"/>
            <a:tailEnd type="none" w="sm" len="sm"/>
          </a:ln>
        </p:spPr>
      </p:sp>
      <p:sp>
        <p:nvSpPr>
          <p:cNvPr id="78" name="AutoShape 78"/>
          <p:cNvSpPr/>
          <p:nvPr/>
        </p:nvSpPr>
        <p:spPr>
          <a:xfrm flipV="1">
            <a:off x="6223860" y="2487739"/>
            <a:ext cx="473035" cy="311561"/>
          </a:xfrm>
          <a:prstGeom prst="line">
            <a:avLst/>
          </a:prstGeom>
          <a:ln w="9525" cap="rnd">
            <a:solidFill>
              <a:srgbClr val="868686"/>
            </a:solidFill>
            <a:prstDash val="solid"/>
            <a:headEnd type="none" w="sm" len="sm"/>
            <a:tailEnd type="none" w="sm" len="sm"/>
          </a:ln>
        </p:spPr>
      </p:sp>
      <p:sp>
        <p:nvSpPr>
          <p:cNvPr id="79" name="AutoShape 79"/>
          <p:cNvSpPr/>
          <p:nvPr/>
        </p:nvSpPr>
        <p:spPr>
          <a:xfrm flipV="1">
            <a:off x="6696895" y="1886112"/>
            <a:ext cx="114169" cy="601627"/>
          </a:xfrm>
          <a:prstGeom prst="line">
            <a:avLst/>
          </a:prstGeom>
          <a:ln w="9525" cap="rnd">
            <a:solidFill>
              <a:srgbClr val="868686"/>
            </a:solidFill>
            <a:prstDash val="solid"/>
            <a:headEnd type="none" w="sm" len="sm"/>
            <a:tailEnd type="none" w="sm" len="sm"/>
          </a:ln>
        </p:spPr>
      </p:sp>
      <p:grpSp>
        <p:nvGrpSpPr>
          <p:cNvPr id="80" name="Group 80"/>
          <p:cNvGrpSpPr/>
          <p:nvPr/>
        </p:nvGrpSpPr>
        <p:grpSpPr>
          <a:xfrm>
            <a:off x="6962815" y="264105"/>
            <a:ext cx="731694" cy="353298"/>
            <a:chOff x="0" y="0"/>
            <a:chExt cx="804145" cy="388282"/>
          </a:xfrm>
        </p:grpSpPr>
        <p:sp>
          <p:nvSpPr>
            <p:cNvPr id="81" name="Freeform 8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82" name="TextBox 8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Eigenaarschap</a:t>
              </a:r>
            </a:p>
          </p:txBody>
        </p:sp>
      </p:grpSp>
      <p:grpSp>
        <p:nvGrpSpPr>
          <p:cNvPr id="83" name="Group 83"/>
          <p:cNvGrpSpPr/>
          <p:nvPr/>
        </p:nvGrpSpPr>
        <p:grpSpPr>
          <a:xfrm>
            <a:off x="9307871" y="380151"/>
            <a:ext cx="731694" cy="353298"/>
            <a:chOff x="0" y="0"/>
            <a:chExt cx="804145" cy="388282"/>
          </a:xfrm>
        </p:grpSpPr>
        <p:sp>
          <p:nvSpPr>
            <p:cNvPr id="84" name="Freeform 8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85" name="TextBox 8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Verantwoordelijkheid</a:t>
              </a:r>
            </a:p>
          </p:txBody>
        </p:sp>
      </p:grpSp>
      <p:grpSp>
        <p:nvGrpSpPr>
          <p:cNvPr id="86" name="Group 86"/>
          <p:cNvGrpSpPr/>
          <p:nvPr/>
        </p:nvGrpSpPr>
        <p:grpSpPr>
          <a:xfrm>
            <a:off x="8049896" y="203501"/>
            <a:ext cx="731694" cy="353298"/>
            <a:chOff x="0" y="0"/>
            <a:chExt cx="804145" cy="388282"/>
          </a:xfrm>
        </p:grpSpPr>
        <p:sp>
          <p:nvSpPr>
            <p:cNvPr id="87" name="Freeform 87"/>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88" name="TextBox 88"/>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Feedback</a:t>
              </a:r>
            </a:p>
          </p:txBody>
        </p:sp>
      </p:grpSp>
      <p:grpSp>
        <p:nvGrpSpPr>
          <p:cNvPr id="89" name="Group 89"/>
          <p:cNvGrpSpPr/>
          <p:nvPr/>
        </p:nvGrpSpPr>
        <p:grpSpPr>
          <a:xfrm>
            <a:off x="7198781" y="924691"/>
            <a:ext cx="731694" cy="353298"/>
            <a:chOff x="0" y="0"/>
            <a:chExt cx="804145" cy="388282"/>
          </a:xfrm>
        </p:grpSpPr>
        <p:sp>
          <p:nvSpPr>
            <p:cNvPr id="90" name="Freeform 90"/>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91" name="TextBox 91"/>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Intrinsiek/extrinsiek</a:t>
              </a:r>
            </a:p>
          </p:txBody>
        </p:sp>
      </p:grpSp>
      <p:sp>
        <p:nvSpPr>
          <p:cNvPr id="92" name="AutoShape 92"/>
          <p:cNvSpPr/>
          <p:nvPr/>
        </p:nvSpPr>
        <p:spPr>
          <a:xfrm>
            <a:off x="7694508" y="440754"/>
            <a:ext cx="750776" cy="847301"/>
          </a:xfrm>
          <a:prstGeom prst="line">
            <a:avLst/>
          </a:prstGeom>
          <a:ln w="9525" cap="rnd">
            <a:solidFill>
              <a:srgbClr val="868686"/>
            </a:solidFill>
            <a:prstDash val="solid"/>
            <a:headEnd type="none" w="sm" len="sm"/>
            <a:tailEnd type="none" w="sm" len="sm"/>
          </a:ln>
        </p:spPr>
      </p:sp>
      <p:sp>
        <p:nvSpPr>
          <p:cNvPr id="93" name="AutoShape 93"/>
          <p:cNvSpPr/>
          <p:nvPr/>
        </p:nvSpPr>
        <p:spPr>
          <a:xfrm>
            <a:off x="8415743" y="556800"/>
            <a:ext cx="29541" cy="731255"/>
          </a:xfrm>
          <a:prstGeom prst="line">
            <a:avLst/>
          </a:prstGeom>
          <a:ln w="9525" cap="rnd">
            <a:solidFill>
              <a:srgbClr val="868686"/>
            </a:solidFill>
            <a:prstDash val="solid"/>
            <a:headEnd type="none" w="sm" len="sm"/>
            <a:tailEnd type="none" w="sm" len="sm"/>
          </a:ln>
        </p:spPr>
      </p:sp>
      <p:sp>
        <p:nvSpPr>
          <p:cNvPr id="94" name="AutoShape 94"/>
          <p:cNvSpPr/>
          <p:nvPr/>
        </p:nvSpPr>
        <p:spPr>
          <a:xfrm>
            <a:off x="7930474" y="1101340"/>
            <a:ext cx="514810" cy="186715"/>
          </a:xfrm>
          <a:prstGeom prst="line">
            <a:avLst/>
          </a:prstGeom>
          <a:ln w="9525" cap="rnd">
            <a:solidFill>
              <a:srgbClr val="868686"/>
            </a:solidFill>
            <a:prstDash val="solid"/>
            <a:headEnd type="none" w="sm" len="sm"/>
            <a:tailEnd type="none" w="sm" len="sm"/>
          </a:ln>
        </p:spPr>
      </p:sp>
      <p:sp>
        <p:nvSpPr>
          <p:cNvPr id="95" name="AutoShape 95"/>
          <p:cNvSpPr/>
          <p:nvPr/>
        </p:nvSpPr>
        <p:spPr>
          <a:xfrm flipV="1">
            <a:off x="8445284" y="617404"/>
            <a:ext cx="749438" cy="670652"/>
          </a:xfrm>
          <a:prstGeom prst="line">
            <a:avLst/>
          </a:prstGeom>
          <a:ln w="9525" cap="rnd">
            <a:solidFill>
              <a:srgbClr val="868686"/>
            </a:solidFill>
            <a:prstDash val="solid"/>
            <a:headEnd type="none" w="sm" len="sm"/>
            <a:tailEnd type="none" w="sm" len="sm"/>
          </a:ln>
        </p:spPr>
      </p:sp>
      <p:sp>
        <p:nvSpPr>
          <p:cNvPr id="96" name="AutoShape 96"/>
          <p:cNvSpPr/>
          <p:nvPr/>
        </p:nvSpPr>
        <p:spPr>
          <a:xfrm flipV="1">
            <a:off x="8445284" y="1111406"/>
            <a:ext cx="920756" cy="176649"/>
          </a:xfrm>
          <a:prstGeom prst="line">
            <a:avLst/>
          </a:prstGeom>
          <a:ln w="9525" cap="rnd">
            <a:solidFill>
              <a:srgbClr val="868686"/>
            </a:solidFill>
            <a:prstDash val="solid"/>
            <a:headEnd type="none" w="sm" len="sm"/>
            <a:tailEnd type="none" w="sm" len="sm"/>
          </a:ln>
        </p:spPr>
      </p:sp>
      <p:grpSp>
        <p:nvGrpSpPr>
          <p:cNvPr id="97" name="Group 97"/>
          <p:cNvGrpSpPr/>
          <p:nvPr/>
        </p:nvGrpSpPr>
        <p:grpSpPr>
          <a:xfrm>
            <a:off x="11513097" y="1627846"/>
            <a:ext cx="731694" cy="353298"/>
            <a:chOff x="0" y="0"/>
            <a:chExt cx="804145" cy="388282"/>
          </a:xfrm>
        </p:grpSpPr>
        <p:sp>
          <p:nvSpPr>
            <p:cNvPr id="98" name="Freeform 9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99" name="TextBox 9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Sociaal - emotionele ondersteuning</a:t>
              </a:r>
            </a:p>
          </p:txBody>
        </p:sp>
      </p:grpSp>
      <p:grpSp>
        <p:nvGrpSpPr>
          <p:cNvPr id="100" name="Group 100"/>
          <p:cNvGrpSpPr/>
          <p:nvPr/>
        </p:nvGrpSpPr>
        <p:grpSpPr>
          <a:xfrm>
            <a:off x="10405411" y="1342820"/>
            <a:ext cx="731694" cy="353298"/>
            <a:chOff x="0" y="0"/>
            <a:chExt cx="804145" cy="388282"/>
          </a:xfrm>
        </p:grpSpPr>
        <p:sp>
          <p:nvSpPr>
            <p:cNvPr id="101" name="Freeform 10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02" name="TextBox 10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Welbevinden</a:t>
              </a:r>
            </a:p>
          </p:txBody>
        </p:sp>
      </p:grpSp>
      <p:grpSp>
        <p:nvGrpSpPr>
          <p:cNvPr id="103" name="Group 103"/>
          <p:cNvGrpSpPr/>
          <p:nvPr/>
        </p:nvGrpSpPr>
        <p:grpSpPr>
          <a:xfrm>
            <a:off x="10039565" y="2622650"/>
            <a:ext cx="731694" cy="353298"/>
            <a:chOff x="0" y="0"/>
            <a:chExt cx="804145" cy="388282"/>
          </a:xfrm>
        </p:grpSpPr>
        <p:sp>
          <p:nvSpPr>
            <p:cNvPr id="104" name="Freeform 10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05" name="TextBox 10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Sensitiviteit</a:t>
              </a:r>
            </a:p>
          </p:txBody>
        </p:sp>
      </p:grpSp>
      <p:grpSp>
        <p:nvGrpSpPr>
          <p:cNvPr id="106" name="Group 106"/>
          <p:cNvGrpSpPr/>
          <p:nvPr/>
        </p:nvGrpSpPr>
        <p:grpSpPr>
          <a:xfrm>
            <a:off x="11195428" y="2446001"/>
            <a:ext cx="731694" cy="353298"/>
            <a:chOff x="0" y="0"/>
            <a:chExt cx="804145" cy="388282"/>
          </a:xfrm>
        </p:grpSpPr>
        <p:sp>
          <p:nvSpPr>
            <p:cNvPr id="107" name="Freeform 107"/>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08" name="TextBox 108"/>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Omgangsnormen</a:t>
              </a:r>
            </a:p>
          </p:txBody>
        </p:sp>
      </p:grpSp>
      <p:sp>
        <p:nvSpPr>
          <p:cNvPr id="109" name="AutoShape 109"/>
          <p:cNvSpPr/>
          <p:nvPr/>
        </p:nvSpPr>
        <p:spPr>
          <a:xfrm flipV="1">
            <a:off x="10507321" y="1696118"/>
            <a:ext cx="263937" cy="373397"/>
          </a:xfrm>
          <a:prstGeom prst="line">
            <a:avLst/>
          </a:prstGeom>
          <a:ln w="9525" cap="rnd">
            <a:solidFill>
              <a:srgbClr val="868686"/>
            </a:solidFill>
            <a:prstDash val="solid"/>
            <a:headEnd type="none" w="sm" len="sm"/>
            <a:tailEnd type="none" w="sm" len="sm"/>
          </a:ln>
        </p:spPr>
      </p:sp>
      <p:sp>
        <p:nvSpPr>
          <p:cNvPr id="110" name="AutoShape 110"/>
          <p:cNvSpPr/>
          <p:nvPr/>
        </p:nvSpPr>
        <p:spPr>
          <a:xfrm flipV="1">
            <a:off x="10507321" y="1804495"/>
            <a:ext cx="1005775" cy="265020"/>
          </a:xfrm>
          <a:prstGeom prst="line">
            <a:avLst/>
          </a:prstGeom>
          <a:ln w="9525" cap="rnd">
            <a:solidFill>
              <a:srgbClr val="868686"/>
            </a:solidFill>
            <a:prstDash val="solid"/>
            <a:headEnd type="none" w="sm" len="sm"/>
            <a:tailEnd type="none" w="sm" len="sm"/>
          </a:ln>
        </p:spPr>
      </p:sp>
      <p:sp>
        <p:nvSpPr>
          <p:cNvPr id="111" name="AutoShape 111"/>
          <p:cNvSpPr/>
          <p:nvPr/>
        </p:nvSpPr>
        <p:spPr>
          <a:xfrm>
            <a:off x="10507321" y="2069515"/>
            <a:ext cx="688107" cy="553135"/>
          </a:xfrm>
          <a:prstGeom prst="line">
            <a:avLst/>
          </a:prstGeom>
          <a:ln w="9525" cap="rnd">
            <a:solidFill>
              <a:srgbClr val="868686"/>
            </a:solidFill>
            <a:prstDash val="solid"/>
            <a:headEnd type="none" w="sm" len="sm"/>
            <a:tailEnd type="none" w="sm" len="sm"/>
          </a:ln>
        </p:spPr>
      </p:sp>
      <p:sp>
        <p:nvSpPr>
          <p:cNvPr id="112" name="AutoShape 112"/>
          <p:cNvSpPr/>
          <p:nvPr/>
        </p:nvSpPr>
        <p:spPr>
          <a:xfrm flipH="1">
            <a:off x="10405411" y="2069515"/>
            <a:ext cx="101910" cy="553135"/>
          </a:xfrm>
          <a:prstGeom prst="line">
            <a:avLst/>
          </a:prstGeom>
          <a:ln w="9525" cap="rnd">
            <a:solidFill>
              <a:srgbClr val="868686"/>
            </a:solidFill>
            <a:prstDash val="solid"/>
            <a:headEnd type="none" w="sm" len="sm"/>
            <a:tailEnd type="none" w="sm" len="sm"/>
          </a:ln>
        </p:spPr>
      </p:sp>
      <p:grpSp>
        <p:nvGrpSpPr>
          <p:cNvPr id="113" name="Group 113"/>
          <p:cNvGrpSpPr/>
          <p:nvPr/>
        </p:nvGrpSpPr>
        <p:grpSpPr>
          <a:xfrm>
            <a:off x="10361671" y="5428666"/>
            <a:ext cx="775434" cy="339791"/>
            <a:chOff x="0" y="0"/>
            <a:chExt cx="402393" cy="176326"/>
          </a:xfrm>
        </p:grpSpPr>
        <p:sp>
          <p:nvSpPr>
            <p:cNvPr id="114" name="Freeform 114"/>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115" name="TextBox 115"/>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Gedragsbeïnvloeding</a:t>
              </a:r>
            </a:p>
          </p:txBody>
        </p:sp>
      </p:grpSp>
      <p:sp>
        <p:nvSpPr>
          <p:cNvPr id="116" name="AutoShape 116"/>
          <p:cNvSpPr/>
          <p:nvPr/>
        </p:nvSpPr>
        <p:spPr>
          <a:xfrm>
            <a:off x="10471022" y="4599477"/>
            <a:ext cx="393583" cy="748378"/>
          </a:xfrm>
          <a:prstGeom prst="line">
            <a:avLst/>
          </a:prstGeom>
          <a:ln w="9525" cap="rnd">
            <a:solidFill>
              <a:srgbClr val="868686"/>
            </a:solidFill>
            <a:prstDash val="solid"/>
            <a:headEnd type="none" w="sm" len="sm"/>
            <a:tailEnd type="none" w="sm" len="sm"/>
          </a:ln>
        </p:spPr>
      </p:sp>
      <p:grpSp>
        <p:nvGrpSpPr>
          <p:cNvPr id="117" name="Group 117"/>
          <p:cNvGrpSpPr/>
          <p:nvPr/>
        </p:nvGrpSpPr>
        <p:grpSpPr>
          <a:xfrm>
            <a:off x="12561616" y="5347855"/>
            <a:ext cx="731694" cy="353298"/>
            <a:chOff x="0" y="0"/>
            <a:chExt cx="804145" cy="388282"/>
          </a:xfrm>
        </p:grpSpPr>
        <p:sp>
          <p:nvSpPr>
            <p:cNvPr id="118" name="Freeform 11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19" name="TextBox 11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Gedragsproblemen</a:t>
              </a:r>
            </a:p>
          </p:txBody>
        </p:sp>
      </p:grpSp>
      <p:grpSp>
        <p:nvGrpSpPr>
          <p:cNvPr id="120" name="Group 120"/>
          <p:cNvGrpSpPr/>
          <p:nvPr/>
        </p:nvGrpSpPr>
        <p:grpSpPr>
          <a:xfrm>
            <a:off x="12687978" y="3311997"/>
            <a:ext cx="731694" cy="353298"/>
            <a:chOff x="0" y="0"/>
            <a:chExt cx="804145" cy="388282"/>
          </a:xfrm>
        </p:grpSpPr>
        <p:sp>
          <p:nvSpPr>
            <p:cNvPr id="121" name="Freeform 12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122" name="TextBox 12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Anti-pestprogramma</a:t>
              </a:r>
            </a:p>
          </p:txBody>
        </p:sp>
      </p:grpSp>
      <p:grpSp>
        <p:nvGrpSpPr>
          <p:cNvPr id="123" name="Group 123"/>
          <p:cNvGrpSpPr/>
          <p:nvPr/>
        </p:nvGrpSpPr>
        <p:grpSpPr>
          <a:xfrm>
            <a:off x="11282755" y="3311997"/>
            <a:ext cx="731694" cy="353298"/>
            <a:chOff x="0" y="0"/>
            <a:chExt cx="804145" cy="388282"/>
          </a:xfrm>
        </p:grpSpPr>
        <p:sp>
          <p:nvSpPr>
            <p:cNvPr id="124" name="Freeform 12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25" name="TextBox 12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Mediawijsheid</a:t>
              </a:r>
            </a:p>
          </p:txBody>
        </p:sp>
      </p:grpSp>
      <p:sp>
        <p:nvSpPr>
          <p:cNvPr id="126" name="AutoShape 126"/>
          <p:cNvSpPr/>
          <p:nvPr/>
        </p:nvSpPr>
        <p:spPr>
          <a:xfrm flipH="1">
            <a:off x="10977654" y="3665296"/>
            <a:ext cx="670948" cy="176649"/>
          </a:xfrm>
          <a:prstGeom prst="line">
            <a:avLst/>
          </a:prstGeom>
          <a:ln w="9525" cap="rnd">
            <a:solidFill>
              <a:srgbClr val="868686"/>
            </a:solidFill>
            <a:prstDash val="solid"/>
            <a:headEnd type="none" w="sm" len="sm"/>
            <a:tailEnd type="none" w="sm" len="sm"/>
          </a:ln>
        </p:spPr>
      </p:sp>
      <p:sp>
        <p:nvSpPr>
          <p:cNvPr id="127" name="AutoShape 127"/>
          <p:cNvSpPr/>
          <p:nvPr/>
        </p:nvSpPr>
        <p:spPr>
          <a:xfrm flipH="1">
            <a:off x="12292969" y="3665296"/>
            <a:ext cx="760857" cy="366423"/>
          </a:xfrm>
          <a:prstGeom prst="line">
            <a:avLst/>
          </a:prstGeom>
          <a:ln w="9525" cap="rnd">
            <a:solidFill>
              <a:srgbClr val="868686"/>
            </a:solidFill>
            <a:prstDash val="solid"/>
            <a:headEnd type="none" w="sm" len="sm"/>
            <a:tailEnd type="none" w="sm" len="sm"/>
          </a:ln>
        </p:spPr>
      </p:sp>
      <p:grpSp>
        <p:nvGrpSpPr>
          <p:cNvPr id="128" name="Group 128"/>
          <p:cNvGrpSpPr/>
          <p:nvPr/>
        </p:nvGrpSpPr>
        <p:grpSpPr>
          <a:xfrm>
            <a:off x="11561275" y="3855070"/>
            <a:ext cx="731694" cy="353298"/>
            <a:chOff x="0" y="0"/>
            <a:chExt cx="804145" cy="388282"/>
          </a:xfrm>
        </p:grpSpPr>
        <p:sp>
          <p:nvSpPr>
            <p:cNvPr id="129" name="Freeform 12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30" name="TextBox 13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Interventies</a:t>
              </a:r>
            </a:p>
          </p:txBody>
        </p:sp>
      </p:grpSp>
      <p:sp>
        <p:nvSpPr>
          <p:cNvPr id="131" name="AutoShape 131"/>
          <p:cNvSpPr/>
          <p:nvPr/>
        </p:nvSpPr>
        <p:spPr>
          <a:xfrm flipH="1" flipV="1">
            <a:off x="11282755" y="4011840"/>
            <a:ext cx="278520" cy="19879"/>
          </a:xfrm>
          <a:prstGeom prst="line">
            <a:avLst/>
          </a:prstGeom>
          <a:ln w="9525" cap="rnd">
            <a:solidFill>
              <a:srgbClr val="868686"/>
            </a:solidFill>
            <a:prstDash val="solid"/>
            <a:headEnd type="none" w="sm" len="sm"/>
            <a:tailEnd type="none" w="sm" len="sm"/>
          </a:ln>
        </p:spPr>
      </p:sp>
      <p:sp>
        <p:nvSpPr>
          <p:cNvPr id="132" name="AutoShape 132"/>
          <p:cNvSpPr/>
          <p:nvPr/>
        </p:nvSpPr>
        <p:spPr>
          <a:xfrm>
            <a:off x="11837620" y="5135415"/>
            <a:ext cx="723996" cy="389089"/>
          </a:xfrm>
          <a:prstGeom prst="line">
            <a:avLst/>
          </a:prstGeom>
          <a:ln w="9525" cap="rnd">
            <a:solidFill>
              <a:srgbClr val="868686"/>
            </a:solidFill>
            <a:prstDash val="solid"/>
            <a:headEnd type="none" w="sm" len="sm"/>
            <a:tailEnd type="none" w="sm" len="sm"/>
          </a:ln>
        </p:spPr>
      </p:sp>
      <p:grpSp>
        <p:nvGrpSpPr>
          <p:cNvPr id="133" name="Group 133"/>
          <p:cNvGrpSpPr/>
          <p:nvPr/>
        </p:nvGrpSpPr>
        <p:grpSpPr>
          <a:xfrm>
            <a:off x="13697346" y="5524504"/>
            <a:ext cx="731694" cy="353298"/>
            <a:chOff x="0" y="0"/>
            <a:chExt cx="804145" cy="388282"/>
          </a:xfrm>
        </p:grpSpPr>
        <p:sp>
          <p:nvSpPr>
            <p:cNvPr id="134" name="Freeform 13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135" name="TextBox 13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Anti-pestprogramma</a:t>
              </a:r>
            </a:p>
          </p:txBody>
        </p:sp>
      </p:grpSp>
      <p:grpSp>
        <p:nvGrpSpPr>
          <p:cNvPr id="136" name="Group 136"/>
          <p:cNvGrpSpPr/>
          <p:nvPr/>
        </p:nvGrpSpPr>
        <p:grpSpPr>
          <a:xfrm>
            <a:off x="14063193" y="4923718"/>
            <a:ext cx="731694" cy="353298"/>
            <a:chOff x="0" y="0"/>
            <a:chExt cx="804145" cy="388282"/>
          </a:xfrm>
        </p:grpSpPr>
        <p:sp>
          <p:nvSpPr>
            <p:cNvPr id="137" name="Freeform 137"/>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138" name="TextBox 138"/>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Diagnoses</a:t>
              </a:r>
            </a:p>
          </p:txBody>
        </p:sp>
      </p:grpSp>
      <p:sp>
        <p:nvSpPr>
          <p:cNvPr id="139" name="AutoShape 139"/>
          <p:cNvSpPr/>
          <p:nvPr/>
        </p:nvSpPr>
        <p:spPr>
          <a:xfrm flipV="1">
            <a:off x="14315990" y="5277016"/>
            <a:ext cx="113049" cy="151650"/>
          </a:xfrm>
          <a:prstGeom prst="line">
            <a:avLst/>
          </a:prstGeom>
          <a:ln w="9525" cap="rnd">
            <a:solidFill>
              <a:srgbClr val="868686"/>
            </a:solidFill>
            <a:prstDash val="solid"/>
            <a:headEnd type="none" w="sm" len="sm"/>
            <a:tailEnd type="none" w="sm" len="sm"/>
          </a:ln>
        </p:spPr>
      </p:sp>
      <p:sp>
        <p:nvSpPr>
          <p:cNvPr id="140" name="AutoShape 140"/>
          <p:cNvSpPr/>
          <p:nvPr/>
        </p:nvSpPr>
        <p:spPr>
          <a:xfrm flipV="1">
            <a:off x="16552604" y="5347817"/>
            <a:ext cx="113049" cy="151650"/>
          </a:xfrm>
          <a:prstGeom prst="line">
            <a:avLst/>
          </a:prstGeom>
          <a:ln w="9525" cap="rnd">
            <a:solidFill>
              <a:srgbClr val="868686"/>
            </a:solidFill>
            <a:prstDash val="solid"/>
            <a:headEnd type="none" w="sm" len="sm"/>
            <a:tailEnd type="none" w="sm" len="sm"/>
          </a:ln>
        </p:spPr>
      </p:sp>
      <p:sp>
        <p:nvSpPr>
          <p:cNvPr id="141" name="AutoShape 141"/>
          <p:cNvSpPr/>
          <p:nvPr/>
        </p:nvSpPr>
        <p:spPr>
          <a:xfrm>
            <a:off x="13419672" y="5524504"/>
            <a:ext cx="277674" cy="176649"/>
          </a:xfrm>
          <a:prstGeom prst="line">
            <a:avLst/>
          </a:prstGeom>
          <a:ln w="9525" cap="rnd">
            <a:solidFill>
              <a:srgbClr val="868686"/>
            </a:solidFill>
            <a:prstDash val="solid"/>
            <a:headEnd type="none" w="sm" len="sm"/>
            <a:tailEnd type="none" w="sm" len="sm"/>
          </a:ln>
        </p:spPr>
      </p:sp>
      <p:grpSp>
        <p:nvGrpSpPr>
          <p:cNvPr id="142" name="Group 142"/>
          <p:cNvGrpSpPr/>
          <p:nvPr/>
        </p:nvGrpSpPr>
        <p:grpSpPr>
          <a:xfrm>
            <a:off x="11362272" y="6148769"/>
            <a:ext cx="731694" cy="353298"/>
            <a:chOff x="0" y="0"/>
            <a:chExt cx="804145" cy="388282"/>
          </a:xfrm>
        </p:grpSpPr>
        <p:sp>
          <p:nvSpPr>
            <p:cNvPr id="143" name="Freeform 143"/>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44" name="TextBox 144"/>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Communicatie</a:t>
              </a:r>
            </a:p>
          </p:txBody>
        </p:sp>
      </p:grpSp>
      <p:grpSp>
        <p:nvGrpSpPr>
          <p:cNvPr id="145" name="Group 145"/>
          <p:cNvGrpSpPr/>
          <p:nvPr/>
        </p:nvGrpSpPr>
        <p:grpSpPr>
          <a:xfrm>
            <a:off x="10213400" y="6151040"/>
            <a:ext cx="731694" cy="353298"/>
            <a:chOff x="0" y="0"/>
            <a:chExt cx="804145" cy="388282"/>
          </a:xfrm>
        </p:grpSpPr>
        <p:sp>
          <p:nvSpPr>
            <p:cNvPr id="146" name="Freeform 146"/>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47" name="TextBox 147"/>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Fysieke omgeving</a:t>
              </a:r>
            </a:p>
          </p:txBody>
        </p:sp>
      </p:grpSp>
      <p:grpSp>
        <p:nvGrpSpPr>
          <p:cNvPr id="148" name="Group 148"/>
          <p:cNvGrpSpPr/>
          <p:nvPr/>
        </p:nvGrpSpPr>
        <p:grpSpPr>
          <a:xfrm>
            <a:off x="11338467" y="5433848"/>
            <a:ext cx="731694" cy="353298"/>
            <a:chOff x="0" y="0"/>
            <a:chExt cx="804145" cy="388282"/>
          </a:xfrm>
        </p:grpSpPr>
        <p:sp>
          <p:nvSpPr>
            <p:cNvPr id="149" name="Freeform 14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50" name="TextBox 15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Beloning en consequenties</a:t>
              </a:r>
            </a:p>
          </p:txBody>
        </p:sp>
      </p:grpSp>
      <p:sp>
        <p:nvSpPr>
          <p:cNvPr id="151" name="AutoShape 151"/>
          <p:cNvSpPr/>
          <p:nvPr/>
        </p:nvSpPr>
        <p:spPr>
          <a:xfrm flipH="1">
            <a:off x="10579247" y="5768457"/>
            <a:ext cx="170141" cy="382583"/>
          </a:xfrm>
          <a:prstGeom prst="line">
            <a:avLst/>
          </a:prstGeom>
          <a:ln w="9525" cap="rnd">
            <a:solidFill>
              <a:srgbClr val="868686"/>
            </a:solidFill>
            <a:prstDash val="solid"/>
            <a:headEnd type="none" w="sm" len="sm"/>
            <a:tailEnd type="none" w="sm" len="sm"/>
          </a:ln>
        </p:spPr>
      </p:sp>
      <p:sp>
        <p:nvSpPr>
          <p:cNvPr id="152" name="AutoShape 152"/>
          <p:cNvSpPr/>
          <p:nvPr/>
        </p:nvSpPr>
        <p:spPr>
          <a:xfrm>
            <a:off x="11137105" y="5598561"/>
            <a:ext cx="201362" cy="11936"/>
          </a:xfrm>
          <a:prstGeom prst="line">
            <a:avLst/>
          </a:prstGeom>
          <a:ln w="9525" cap="rnd">
            <a:solidFill>
              <a:srgbClr val="868686"/>
            </a:solidFill>
            <a:prstDash val="solid"/>
            <a:headEnd type="none" w="sm" len="sm"/>
            <a:tailEnd type="none" w="sm" len="sm"/>
          </a:ln>
        </p:spPr>
      </p:sp>
      <p:sp>
        <p:nvSpPr>
          <p:cNvPr id="153" name="AutoShape 153"/>
          <p:cNvSpPr/>
          <p:nvPr/>
        </p:nvSpPr>
        <p:spPr>
          <a:xfrm>
            <a:off x="11137105" y="5598561"/>
            <a:ext cx="225167" cy="726857"/>
          </a:xfrm>
          <a:prstGeom prst="line">
            <a:avLst/>
          </a:prstGeom>
          <a:ln w="9525" cap="rnd">
            <a:solidFill>
              <a:srgbClr val="868686"/>
            </a:solidFill>
            <a:prstDash val="solid"/>
            <a:headEnd type="none" w="sm" len="sm"/>
            <a:tailEnd type="none" w="sm" len="sm"/>
          </a:ln>
        </p:spPr>
      </p:sp>
      <p:grpSp>
        <p:nvGrpSpPr>
          <p:cNvPr id="154" name="Group 154"/>
          <p:cNvGrpSpPr/>
          <p:nvPr/>
        </p:nvGrpSpPr>
        <p:grpSpPr>
          <a:xfrm>
            <a:off x="8781590" y="8206226"/>
            <a:ext cx="775434" cy="339791"/>
            <a:chOff x="0" y="0"/>
            <a:chExt cx="402393" cy="176326"/>
          </a:xfrm>
        </p:grpSpPr>
        <p:sp>
          <p:nvSpPr>
            <p:cNvPr id="155" name="Freeform 155"/>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156" name="TextBox 156"/>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Educatief partnerschap</a:t>
              </a:r>
            </a:p>
          </p:txBody>
        </p:sp>
      </p:grpSp>
      <p:sp>
        <p:nvSpPr>
          <p:cNvPr id="157" name="AutoShape 157"/>
          <p:cNvSpPr/>
          <p:nvPr/>
        </p:nvSpPr>
        <p:spPr>
          <a:xfrm flipH="1" flipV="1">
            <a:off x="8132903" y="7010153"/>
            <a:ext cx="1036404" cy="1196072"/>
          </a:xfrm>
          <a:prstGeom prst="line">
            <a:avLst/>
          </a:prstGeom>
          <a:ln w="9525" cap="rnd">
            <a:solidFill>
              <a:srgbClr val="868686"/>
            </a:solidFill>
            <a:prstDash val="solid"/>
            <a:headEnd type="none" w="sm" len="sm"/>
            <a:tailEnd type="none" w="sm" len="sm"/>
          </a:ln>
        </p:spPr>
      </p:sp>
      <p:grpSp>
        <p:nvGrpSpPr>
          <p:cNvPr id="158" name="Group 158"/>
          <p:cNvGrpSpPr/>
          <p:nvPr/>
        </p:nvGrpSpPr>
        <p:grpSpPr>
          <a:xfrm>
            <a:off x="5426004" y="8546016"/>
            <a:ext cx="731694" cy="353298"/>
            <a:chOff x="0" y="0"/>
            <a:chExt cx="804145" cy="388282"/>
          </a:xfrm>
        </p:grpSpPr>
        <p:sp>
          <p:nvSpPr>
            <p:cNvPr id="159" name="Freeform 15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60" name="TextBox 16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Hechting</a:t>
              </a:r>
            </a:p>
          </p:txBody>
        </p:sp>
      </p:grpSp>
      <p:grpSp>
        <p:nvGrpSpPr>
          <p:cNvPr id="161" name="Group 161"/>
          <p:cNvGrpSpPr/>
          <p:nvPr/>
        </p:nvGrpSpPr>
        <p:grpSpPr>
          <a:xfrm>
            <a:off x="6467087" y="7094763"/>
            <a:ext cx="731694" cy="353298"/>
            <a:chOff x="0" y="0"/>
            <a:chExt cx="804145" cy="388282"/>
          </a:xfrm>
        </p:grpSpPr>
        <p:sp>
          <p:nvSpPr>
            <p:cNvPr id="162" name="Freeform 162"/>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63" name="TextBox 163"/>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Veilige schoolomgeving</a:t>
              </a:r>
            </a:p>
          </p:txBody>
        </p:sp>
      </p:grpSp>
      <p:sp>
        <p:nvSpPr>
          <p:cNvPr id="164" name="AutoShape 164"/>
          <p:cNvSpPr/>
          <p:nvPr/>
        </p:nvSpPr>
        <p:spPr>
          <a:xfrm flipH="1" flipV="1">
            <a:off x="6922439" y="7436753"/>
            <a:ext cx="232602" cy="429682"/>
          </a:xfrm>
          <a:prstGeom prst="line">
            <a:avLst/>
          </a:prstGeom>
          <a:ln w="9525" cap="rnd">
            <a:solidFill>
              <a:srgbClr val="868686"/>
            </a:solidFill>
            <a:prstDash val="solid"/>
            <a:headEnd type="none" w="sm" len="sm"/>
            <a:tailEnd type="none" w="sm" len="sm"/>
          </a:ln>
        </p:spPr>
      </p:sp>
      <p:sp>
        <p:nvSpPr>
          <p:cNvPr id="165" name="AutoShape 165"/>
          <p:cNvSpPr/>
          <p:nvPr/>
        </p:nvSpPr>
        <p:spPr>
          <a:xfrm flipH="1">
            <a:off x="6157698" y="8036330"/>
            <a:ext cx="609626" cy="686335"/>
          </a:xfrm>
          <a:prstGeom prst="line">
            <a:avLst/>
          </a:prstGeom>
          <a:ln w="9525" cap="rnd">
            <a:solidFill>
              <a:srgbClr val="868686"/>
            </a:solidFill>
            <a:prstDash val="solid"/>
            <a:headEnd type="none" w="sm" len="sm"/>
            <a:tailEnd type="none" w="sm" len="sm"/>
          </a:ln>
        </p:spPr>
      </p:sp>
      <p:grpSp>
        <p:nvGrpSpPr>
          <p:cNvPr id="166" name="Group 166"/>
          <p:cNvGrpSpPr/>
          <p:nvPr/>
        </p:nvGrpSpPr>
        <p:grpSpPr>
          <a:xfrm>
            <a:off x="5492166" y="7524486"/>
            <a:ext cx="731694" cy="353298"/>
            <a:chOff x="0" y="0"/>
            <a:chExt cx="804145" cy="388282"/>
          </a:xfrm>
        </p:grpSpPr>
        <p:sp>
          <p:nvSpPr>
            <p:cNvPr id="167" name="Freeform 167"/>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68" name="TextBox 168"/>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Culturele verschillen</a:t>
              </a:r>
            </a:p>
          </p:txBody>
        </p:sp>
      </p:grpSp>
      <p:sp>
        <p:nvSpPr>
          <p:cNvPr id="169" name="AutoShape 169"/>
          <p:cNvSpPr/>
          <p:nvPr/>
        </p:nvSpPr>
        <p:spPr>
          <a:xfrm flipH="1">
            <a:off x="5858013" y="7877784"/>
            <a:ext cx="909311" cy="0"/>
          </a:xfrm>
          <a:prstGeom prst="line">
            <a:avLst/>
          </a:prstGeom>
          <a:ln w="9525" cap="rnd">
            <a:solidFill>
              <a:srgbClr val="868686"/>
            </a:solidFill>
            <a:prstDash val="solid"/>
            <a:headEnd type="none" w="sm" len="sm"/>
            <a:tailEnd type="none" w="sm" len="sm"/>
          </a:ln>
        </p:spPr>
      </p:sp>
      <p:grpSp>
        <p:nvGrpSpPr>
          <p:cNvPr id="170" name="Group 170"/>
          <p:cNvGrpSpPr/>
          <p:nvPr/>
        </p:nvGrpSpPr>
        <p:grpSpPr>
          <a:xfrm>
            <a:off x="4160202" y="3311997"/>
            <a:ext cx="775434" cy="339791"/>
            <a:chOff x="0" y="0"/>
            <a:chExt cx="402393" cy="176326"/>
          </a:xfrm>
        </p:grpSpPr>
        <p:sp>
          <p:nvSpPr>
            <p:cNvPr id="171" name="Freeform 171"/>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172" name="TextBox 172"/>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Monitoring van groepsdynamiek</a:t>
              </a:r>
            </a:p>
          </p:txBody>
        </p:sp>
      </p:grpSp>
      <p:grpSp>
        <p:nvGrpSpPr>
          <p:cNvPr id="173" name="Group 173"/>
          <p:cNvGrpSpPr/>
          <p:nvPr/>
        </p:nvGrpSpPr>
        <p:grpSpPr>
          <a:xfrm>
            <a:off x="3772485" y="4921666"/>
            <a:ext cx="775434" cy="339791"/>
            <a:chOff x="0" y="0"/>
            <a:chExt cx="402393" cy="176326"/>
          </a:xfrm>
        </p:grpSpPr>
        <p:sp>
          <p:nvSpPr>
            <p:cNvPr id="174" name="Freeform 174"/>
            <p:cNvSpPr/>
            <p:nvPr/>
          </p:nvSpPr>
          <p:spPr>
            <a:xfrm>
              <a:off x="0" y="0"/>
              <a:ext cx="402393" cy="176326"/>
            </a:xfrm>
            <a:custGeom>
              <a:avLst/>
              <a:gdLst/>
              <a:ahLst/>
              <a:cxnLst/>
              <a:rect l="l" t="t" r="r" b="b"/>
              <a:pathLst>
                <a:path w="402393" h="176326">
                  <a:moveTo>
                    <a:pt x="88163" y="0"/>
                  </a:moveTo>
                  <a:lnTo>
                    <a:pt x="314230" y="0"/>
                  </a:lnTo>
                  <a:cubicBezTo>
                    <a:pt x="337612" y="0"/>
                    <a:pt x="360037" y="9289"/>
                    <a:pt x="376570" y="25822"/>
                  </a:cubicBezTo>
                  <a:cubicBezTo>
                    <a:pt x="393104" y="42356"/>
                    <a:pt x="402393" y="64781"/>
                    <a:pt x="402393" y="88163"/>
                  </a:cubicBezTo>
                  <a:lnTo>
                    <a:pt x="402393" y="88163"/>
                  </a:lnTo>
                  <a:cubicBezTo>
                    <a:pt x="402393" y="111545"/>
                    <a:pt x="393104" y="133970"/>
                    <a:pt x="376570" y="150504"/>
                  </a:cubicBezTo>
                  <a:cubicBezTo>
                    <a:pt x="360037" y="167038"/>
                    <a:pt x="337612" y="176326"/>
                    <a:pt x="314230" y="176326"/>
                  </a:cubicBezTo>
                  <a:lnTo>
                    <a:pt x="88163" y="176326"/>
                  </a:lnTo>
                  <a:cubicBezTo>
                    <a:pt x="64781" y="176326"/>
                    <a:pt x="42356" y="167038"/>
                    <a:pt x="25822" y="150504"/>
                  </a:cubicBezTo>
                  <a:cubicBezTo>
                    <a:pt x="9289" y="133970"/>
                    <a:pt x="0" y="111545"/>
                    <a:pt x="0" y="88163"/>
                  </a:cubicBezTo>
                  <a:lnTo>
                    <a:pt x="0" y="88163"/>
                  </a:lnTo>
                  <a:cubicBezTo>
                    <a:pt x="0" y="64781"/>
                    <a:pt x="9289" y="42356"/>
                    <a:pt x="25822" y="25822"/>
                  </a:cubicBezTo>
                  <a:cubicBezTo>
                    <a:pt x="42356" y="9289"/>
                    <a:pt x="64781" y="0"/>
                    <a:pt x="88163" y="0"/>
                  </a:cubicBezTo>
                  <a:close/>
                </a:path>
              </a:pathLst>
            </a:custGeom>
            <a:solidFill>
              <a:srgbClr val="35A1F4"/>
            </a:solidFill>
            <a:ln cap="rnd">
              <a:noFill/>
              <a:prstDash val="solid"/>
              <a:round/>
            </a:ln>
          </p:spPr>
        </p:sp>
        <p:sp>
          <p:nvSpPr>
            <p:cNvPr id="175" name="TextBox 175"/>
            <p:cNvSpPr txBox="1"/>
            <p:nvPr/>
          </p:nvSpPr>
          <p:spPr>
            <a:xfrm>
              <a:off x="0" y="0"/>
              <a:ext cx="402393" cy="176326"/>
            </a:xfrm>
            <a:prstGeom prst="rect">
              <a:avLst/>
            </a:prstGeom>
          </p:spPr>
          <p:txBody>
            <a:bodyPr lIns="10853" tIns="10853" rIns="10853" bIns="10853" rtlCol="0" anchor="ctr"/>
            <a:lstStyle/>
            <a:p>
              <a:pPr algn="ctr">
                <a:lnSpc>
                  <a:spcPts val="564"/>
                </a:lnSpc>
              </a:pPr>
              <a:r>
                <a:rPr lang="en-US" sz="470">
                  <a:solidFill>
                    <a:srgbClr val="FFFFFF"/>
                  </a:solidFill>
                  <a:latin typeface="DM Sans"/>
                  <a:ea typeface="DM Sans"/>
                  <a:cs typeface="DM Sans"/>
                  <a:sym typeface="DM Sans"/>
                </a:rPr>
                <a:t>Ondersteuning en beïnvloeding groepsvorming</a:t>
              </a:r>
            </a:p>
          </p:txBody>
        </p:sp>
      </p:grpSp>
      <p:sp>
        <p:nvSpPr>
          <p:cNvPr id="176" name="AutoShape 176"/>
          <p:cNvSpPr/>
          <p:nvPr/>
        </p:nvSpPr>
        <p:spPr>
          <a:xfrm>
            <a:off x="4547919" y="3651788"/>
            <a:ext cx="1054622" cy="518656"/>
          </a:xfrm>
          <a:prstGeom prst="line">
            <a:avLst/>
          </a:prstGeom>
          <a:ln w="9525" cap="rnd">
            <a:solidFill>
              <a:srgbClr val="868686"/>
            </a:solidFill>
            <a:prstDash val="solid"/>
            <a:headEnd type="none" w="sm" len="sm"/>
            <a:tailEnd type="none" w="sm" len="sm"/>
          </a:ln>
        </p:spPr>
      </p:sp>
      <p:sp>
        <p:nvSpPr>
          <p:cNvPr id="177" name="AutoShape 177"/>
          <p:cNvSpPr/>
          <p:nvPr/>
        </p:nvSpPr>
        <p:spPr>
          <a:xfrm flipV="1">
            <a:off x="4547919" y="4380745"/>
            <a:ext cx="666905" cy="710816"/>
          </a:xfrm>
          <a:prstGeom prst="line">
            <a:avLst/>
          </a:prstGeom>
          <a:ln w="9525" cap="rnd">
            <a:solidFill>
              <a:srgbClr val="868686"/>
            </a:solidFill>
            <a:prstDash val="solid"/>
            <a:headEnd type="none" w="sm" len="sm"/>
            <a:tailEnd type="none" w="sm" len="sm"/>
          </a:ln>
        </p:spPr>
      </p:sp>
      <p:grpSp>
        <p:nvGrpSpPr>
          <p:cNvPr id="178" name="Group 178"/>
          <p:cNvGrpSpPr/>
          <p:nvPr/>
        </p:nvGrpSpPr>
        <p:grpSpPr>
          <a:xfrm>
            <a:off x="3989202" y="2632922"/>
            <a:ext cx="731694" cy="353298"/>
            <a:chOff x="0" y="0"/>
            <a:chExt cx="804145" cy="388282"/>
          </a:xfrm>
        </p:grpSpPr>
        <p:sp>
          <p:nvSpPr>
            <p:cNvPr id="179" name="Freeform 17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80" name="TextBox 18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Observatie</a:t>
              </a:r>
            </a:p>
          </p:txBody>
        </p:sp>
      </p:grpSp>
      <p:grpSp>
        <p:nvGrpSpPr>
          <p:cNvPr id="181" name="Group 181"/>
          <p:cNvGrpSpPr/>
          <p:nvPr/>
        </p:nvGrpSpPr>
        <p:grpSpPr>
          <a:xfrm>
            <a:off x="2576388" y="3566225"/>
            <a:ext cx="731694" cy="353298"/>
            <a:chOff x="0" y="0"/>
            <a:chExt cx="804145" cy="388282"/>
          </a:xfrm>
        </p:grpSpPr>
        <p:sp>
          <p:nvSpPr>
            <p:cNvPr id="182" name="Freeform 182"/>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83" name="TextBox 183"/>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Gesprekken</a:t>
              </a:r>
            </a:p>
          </p:txBody>
        </p:sp>
      </p:grpSp>
      <p:grpSp>
        <p:nvGrpSpPr>
          <p:cNvPr id="184" name="Group 184"/>
          <p:cNvGrpSpPr/>
          <p:nvPr/>
        </p:nvGrpSpPr>
        <p:grpSpPr>
          <a:xfrm>
            <a:off x="2822226" y="2975949"/>
            <a:ext cx="731694" cy="353298"/>
            <a:chOff x="0" y="0"/>
            <a:chExt cx="804145" cy="388282"/>
          </a:xfrm>
        </p:grpSpPr>
        <p:sp>
          <p:nvSpPr>
            <p:cNvPr id="185" name="Freeform 185"/>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86" name="TextBox 186"/>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Gesprekken</a:t>
              </a:r>
            </a:p>
          </p:txBody>
        </p:sp>
      </p:grpSp>
      <p:sp>
        <p:nvSpPr>
          <p:cNvPr id="187" name="AutoShape 187"/>
          <p:cNvSpPr/>
          <p:nvPr/>
        </p:nvSpPr>
        <p:spPr>
          <a:xfrm flipH="1" flipV="1">
            <a:off x="3553920" y="3152598"/>
            <a:ext cx="606282" cy="329295"/>
          </a:xfrm>
          <a:prstGeom prst="line">
            <a:avLst/>
          </a:prstGeom>
          <a:ln w="9525" cap="rnd">
            <a:solidFill>
              <a:srgbClr val="868686"/>
            </a:solidFill>
            <a:prstDash val="solid"/>
            <a:headEnd type="none" w="sm" len="sm"/>
            <a:tailEnd type="none" w="sm" len="sm"/>
          </a:ln>
        </p:spPr>
      </p:sp>
      <p:sp>
        <p:nvSpPr>
          <p:cNvPr id="188" name="AutoShape 188"/>
          <p:cNvSpPr/>
          <p:nvPr/>
        </p:nvSpPr>
        <p:spPr>
          <a:xfrm flipH="1">
            <a:off x="3308082" y="3481893"/>
            <a:ext cx="852120" cy="260981"/>
          </a:xfrm>
          <a:prstGeom prst="line">
            <a:avLst/>
          </a:prstGeom>
          <a:ln w="9525" cap="rnd">
            <a:solidFill>
              <a:srgbClr val="868686"/>
            </a:solidFill>
            <a:prstDash val="solid"/>
            <a:headEnd type="none" w="sm" len="sm"/>
            <a:tailEnd type="none" w="sm" len="sm"/>
          </a:ln>
        </p:spPr>
      </p:sp>
      <p:sp>
        <p:nvSpPr>
          <p:cNvPr id="189" name="AutoShape 189"/>
          <p:cNvSpPr/>
          <p:nvPr/>
        </p:nvSpPr>
        <p:spPr>
          <a:xfrm flipH="1" flipV="1">
            <a:off x="4355048" y="2986220"/>
            <a:ext cx="192871" cy="325777"/>
          </a:xfrm>
          <a:prstGeom prst="line">
            <a:avLst/>
          </a:prstGeom>
          <a:ln w="9525" cap="rnd">
            <a:solidFill>
              <a:srgbClr val="868686"/>
            </a:solidFill>
            <a:prstDash val="solid"/>
            <a:headEnd type="none" w="sm" len="sm"/>
            <a:tailEnd type="none" w="sm" len="sm"/>
          </a:ln>
        </p:spPr>
      </p:sp>
      <p:grpSp>
        <p:nvGrpSpPr>
          <p:cNvPr id="190" name="Group 190"/>
          <p:cNvGrpSpPr/>
          <p:nvPr/>
        </p:nvGrpSpPr>
        <p:grpSpPr>
          <a:xfrm>
            <a:off x="5361925" y="3342987"/>
            <a:ext cx="731694" cy="353298"/>
            <a:chOff x="0" y="0"/>
            <a:chExt cx="804145" cy="388282"/>
          </a:xfrm>
        </p:grpSpPr>
        <p:sp>
          <p:nvSpPr>
            <p:cNvPr id="191" name="Freeform 19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92" name="TextBox 19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Leerlingvolgsysteem</a:t>
              </a:r>
            </a:p>
          </p:txBody>
        </p:sp>
      </p:grpSp>
      <p:sp>
        <p:nvSpPr>
          <p:cNvPr id="193" name="AutoShape 193"/>
          <p:cNvSpPr/>
          <p:nvPr/>
        </p:nvSpPr>
        <p:spPr>
          <a:xfrm>
            <a:off x="4935636" y="3481893"/>
            <a:ext cx="426289" cy="37744"/>
          </a:xfrm>
          <a:prstGeom prst="line">
            <a:avLst/>
          </a:prstGeom>
          <a:ln w="9525" cap="rnd">
            <a:solidFill>
              <a:srgbClr val="868686"/>
            </a:solidFill>
            <a:prstDash val="solid"/>
            <a:headEnd type="none" w="sm" len="sm"/>
            <a:tailEnd type="none" w="sm" len="sm"/>
          </a:ln>
        </p:spPr>
      </p:sp>
      <p:grpSp>
        <p:nvGrpSpPr>
          <p:cNvPr id="194" name="Group 194"/>
          <p:cNvGrpSpPr/>
          <p:nvPr/>
        </p:nvGrpSpPr>
        <p:grpSpPr>
          <a:xfrm>
            <a:off x="2456380" y="4632540"/>
            <a:ext cx="731694" cy="353298"/>
            <a:chOff x="0" y="0"/>
            <a:chExt cx="804145" cy="388282"/>
          </a:xfrm>
        </p:grpSpPr>
        <p:sp>
          <p:nvSpPr>
            <p:cNvPr id="195" name="Freeform 195"/>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96" name="TextBox 196"/>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Fases groepsvorming</a:t>
              </a:r>
            </a:p>
          </p:txBody>
        </p:sp>
      </p:grpSp>
      <p:grpSp>
        <p:nvGrpSpPr>
          <p:cNvPr id="197" name="Group 197"/>
          <p:cNvGrpSpPr/>
          <p:nvPr/>
        </p:nvGrpSpPr>
        <p:grpSpPr>
          <a:xfrm>
            <a:off x="3047198" y="5421912"/>
            <a:ext cx="731694" cy="353298"/>
            <a:chOff x="0" y="0"/>
            <a:chExt cx="804145" cy="388282"/>
          </a:xfrm>
        </p:grpSpPr>
        <p:sp>
          <p:nvSpPr>
            <p:cNvPr id="198" name="Freeform 19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199" name="TextBox 19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Interventies</a:t>
              </a:r>
            </a:p>
          </p:txBody>
        </p:sp>
      </p:grpSp>
      <p:grpSp>
        <p:nvGrpSpPr>
          <p:cNvPr id="200" name="Group 200"/>
          <p:cNvGrpSpPr/>
          <p:nvPr/>
        </p:nvGrpSpPr>
        <p:grpSpPr>
          <a:xfrm>
            <a:off x="1617498" y="5976822"/>
            <a:ext cx="731694" cy="353298"/>
            <a:chOff x="0" y="0"/>
            <a:chExt cx="804145" cy="388282"/>
          </a:xfrm>
        </p:grpSpPr>
        <p:sp>
          <p:nvSpPr>
            <p:cNvPr id="201" name="Freeform 20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02" name="TextBox 20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Gouden weken</a:t>
              </a:r>
            </a:p>
          </p:txBody>
        </p:sp>
      </p:grpSp>
      <p:sp>
        <p:nvSpPr>
          <p:cNvPr id="203" name="AutoShape 203"/>
          <p:cNvSpPr/>
          <p:nvPr/>
        </p:nvSpPr>
        <p:spPr>
          <a:xfrm flipH="1" flipV="1">
            <a:off x="3188073" y="4809190"/>
            <a:ext cx="584412" cy="282371"/>
          </a:xfrm>
          <a:prstGeom prst="line">
            <a:avLst/>
          </a:prstGeom>
          <a:ln w="9525" cap="rnd">
            <a:solidFill>
              <a:srgbClr val="868686"/>
            </a:solidFill>
            <a:prstDash val="solid"/>
            <a:headEnd type="none" w="sm" len="sm"/>
            <a:tailEnd type="none" w="sm" len="sm"/>
          </a:ln>
        </p:spPr>
      </p:sp>
      <p:sp>
        <p:nvSpPr>
          <p:cNvPr id="204" name="AutoShape 204"/>
          <p:cNvSpPr/>
          <p:nvPr/>
        </p:nvSpPr>
        <p:spPr>
          <a:xfrm>
            <a:off x="3772485" y="5091561"/>
            <a:ext cx="6407" cy="507001"/>
          </a:xfrm>
          <a:prstGeom prst="line">
            <a:avLst/>
          </a:prstGeom>
          <a:ln w="9525" cap="rnd">
            <a:solidFill>
              <a:srgbClr val="868686"/>
            </a:solidFill>
            <a:prstDash val="solid"/>
            <a:headEnd type="none" w="sm" len="sm"/>
            <a:tailEnd type="none" w="sm" len="sm"/>
          </a:ln>
        </p:spPr>
      </p:sp>
      <p:sp>
        <p:nvSpPr>
          <p:cNvPr id="205" name="AutoShape 205"/>
          <p:cNvSpPr/>
          <p:nvPr/>
        </p:nvSpPr>
        <p:spPr>
          <a:xfrm flipH="1">
            <a:off x="2349191" y="5598561"/>
            <a:ext cx="698007" cy="554910"/>
          </a:xfrm>
          <a:prstGeom prst="line">
            <a:avLst/>
          </a:prstGeom>
          <a:ln w="9525" cap="rnd">
            <a:solidFill>
              <a:srgbClr val="868686"/>
            </a:solidFill>
            <a:prstDash val="solid"/>
            <a:headEnd type="none" w="sm" len="sm"/>
            <a:tailEnd type="none" w="sm" len="sm"/>
          </a:ln>
        </p:spPr>
      </p:sp>
      <p:grpSp>
        <p:nvGrpSpPr>
          <p:cNvPr id="206" name="Group 206"/>
          <p:cNvGrpSpPr/>
          <p:nvPr/>
        </p:nvGrpSpPr>
        <p:grpSpPr>
          <a:xfrm>
            <a:off x="3553920" y="4279242"/>
            <a:ext cx="731694" cy="353298"/>
            <a:chOff x="0" y="0"/>
            <a:chExt cx="804145" cy="388282"/>
          </a:xfrm>
        </p:grpSpPr>
        <p:sp>
          <p:nvSpPr>
            <p:cNvPr id="207" name="Freeform 207"/>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08" name="TextBox 208"/>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Groepsrollen</a:t>
              </a:r>
            </a:p>
          </p:txBody>
        </p:sp>
      </p:grpSp>
      <p:sp>
        <p:nvSpPr>
          <p:cNvPr id="209" name="AutoShape 209"/>
          <p:cNvSpPr/>
          <p:nvPr/>
        </p:nvSpPr>
        <p:spPr>
          <a:xfrm>
            <a:off x="3919767" y="4632540"/>
            <a:ext cx="69435" cy="289125"/>
          </a:xfrm>
          <a:prstGeom prst="line">
            <a:avLst/>
          </a:prstGeom>
          <a:ln w="9525" cap="rnd">
            <a:solidFill>
              <a:srgbClr val="868686"/>
            </a:solidFill>
            <a:prstDash val="solid"/>
            <a:headEnd type="none" w="sm" len="sm"/>
            <a:tailEnd type="none" w="sm" len="sm"/>
          </a:ln>
        </p:spPr>
      </p:sp>
      <p:grpSp>
        <p:nvGrpSpPr>
          <p:cNvPr id="210" name="Group 210"/>
          <p:cNvGrpSpPr/>
          <p:nvPr/>
        </p:nvGrpSpPr>
        <p:grpSpPr>
          <a:xfrm>
            <a:off x="5791851" y="5800173"/>
            <a:ext cx="731694" cy="353298"/>
            <a:chOff x="0" y="0"/>
            <a:chExt cx="804145" cy="388282"/>
          </a:xfrm>
        </p:grpSpPr>
        <p:sp>
          <p:nvSpPr>
            <p:cNvPr id="211" name="Freeform 21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12" name="TextBox 21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Jij - Competenties</a:t>
              </a:r>
            </a:p>
          </p:txBody>
        </p:sp>
      </p:grpSp>
      <p:grpSp>
        <p:nvGrpSpPr>
          <p:cNvPr id="213" name="Group 213"/>
          <p:cNvGrpSpPr/>
          <p:nvPr/>
        </p:nvGrpSpPr>
        <p:grpSpPr>
          <a:xfrm>
            <a:off x="4760472" y="5568504"/>
            <a:ext cx="731694" cy="353298"/>
            <a:chOff x="0" y="0"/>
            <a:chExt cx="804145" cy="388282"/>
          </a:xfrm>
        </p:grpSpPr>
        <p:sp>
          <p:nvSpPr>
            <p:cNvPr id="214" name="Freeform 21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15" name="TextBox 21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Wij - Competenties</a:t>
              </a:r>
            </a:p>
          </p:txBody>
        </p:sp>
      </p:grpSp>
      <p:sp>
        <p:nvSpPr>
          <p:cNvPr id="216" name="AutoShape 216"/>
          <p:cNvSpPr/>
          <p:nvPr/>
        </p:nvSpPr>
        <p:spPr>
          <a:xfrm>
            <a:off x="5990258" y="5325629"/>
            <a:ext cx="167440" cy="474543"/>
          </a:xfrm>
          <a:prstGeom prst="line">
            <a:avLst/>
          </a:prstGeom>
          <a:ln w="9525" cap="rnd">
            <a:solidFill>
              <a:srgbClr val="868686"/>
            </a:solidFill>
            <a:prstDash val="solid"/>
            <a:headEnd type="none" w="sm" len="sm"/>
            <a:tailEnd type="none" w="sm" len="sm"/>
          </a:ln>
        </p:spPr>
      </p:sp>
      <p:sp>
        <p:nvSpPr>
          <p:cNvPr id="217" name="AutoShape 217"/>
          <p:cNvSpPr/>
          <p:nvPr/>
        </p:nvSpPr>
        <p:spPr>
          <a:xfrm flipH="1">
            <a:off x="5492166" y="5325629"/>
            <a:ext cx="498092" cy="419524"/>
          </a:xfrm>
          <a:prstGeom prst="line">
            <a:avLst/>
          </a:prstGeom>
          <a:ln w="9525" cap="rnd">
            <a:solidFill>
              <a:srgbClr val="868686"/>
            </a:solidFill>
            <a:prstDash val="solid"/>
            <a:headEnd type="none" w="sm" len="sm"/>
            <a:tailEnd type="none" w="sm" len="sm"/>
          </a:ln>
        </p:spPr>
      </p:sp>
      <p:grpSp>
        <p:nvGrpSpPr>
          <p:cNvPr id="218" name="Group 218"/>
          <p:cNvGrpSpPr/>
          <p:nvPr/>
        </p:nvGrpSpPr>
        <p:grpSpPr>
          <a:xfrm>
            <a:off x="4092076" y="6086639"/>
            <a:ext cx="731694" cy="353298"/>
            <a:chOff x="0" y="0"/>
            <a:chExt cx="804145" cy="388282"/>
          </a:xfrm>
        </p:grpSpPr>
        <p:sp>
          <p:nvSpPr>
            <p:cNvPr id="219" name="Freeform 21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20" name="TextBox 22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Keuzes maken</a:t>
              </a:r>
            </a:p>
          </p:txBody>
        </p:sp>
      </p:grpSp>
      <p:grpSp>
        <p:nvGrpSpPr>
          <p:cNvPr id="221" name="Group 221"/>
          <p:cNvGrpSpPr/>
          <p:nvPr/>
        </p:nvGrpSpPr>
        <p:grpSpPr>
          <a:xfrm>
            <a:off x="5320360" y="6327689"/>
            <a:ext cx="731694" cy="353298"/>
            <a:chOff x="0" y="0"/>
            <a:chExt cx="804145" cy="388282"/>
          </a:xfrm>
        </p:grpSpPr>
        <p:sp>
          <p:nvSpPr>
            <p:cNvPr id="222" name="Freeform 222"/>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23" name="TextBox 223"/>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Besef van een ander</a:t>
              </a:r>
            </a:p>
          </p:txBody>
        </p:sp>
      </p:grpSp>
      <p:grpSp>
        <p:nvGrpSpPr>
          <p:cNvPr id="224" name="Group 224"/>
          <p:cNvGrpSpPr/>
          <p:nvPr/>
        </p:nvGrpSpPr>
        <p:grpSpPr>
          <a:xfrm>
            <a:off x="6331048" y="6330120"/>
            <a:ext cx="731694" cy="353298"/>
            <a:chOff x="0" y="0"/>
            <a:chExt cx="804145" cy="388282"/>
          </a:xfrm>
        </p:grpSpPr>
        <p:sp>
          <p:nvSpPr>
            <p:cNvPr id="225" name="Freeform 225"/>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26" name="TextBox 226"/>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Relaties hanteren</a:t>
              </a:r>
            </a:p>
          </p:txBody>
        </p:sp>
      </p:grpSp>
      <p:grpSp>
        <p:nvGrpSpPr>
          <p:cNvPr id="227" name="Group 227"/>
          <p:cNvGrpSpPr/>
          <p:nvPr/>
        </p:nvGrpSpPr>
        <p:grpSpPr>
          <a:xfrm>
            <a:off x="7133170" y="5655784"/>
            <a:ext cx="731694" cy="353298"/>
            <a:chOff x="0" y="0"/>
            <a:chExt cx="804145" cy="388282"/>
          </a:xfrm>
        </p:grpSpPr>
        <p:sp>
          <p:nvSpPr>
            <p:cNvPr id="228" name="Freeform 22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29" name="TextBox 22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Besef van zichtzelf</a:t>
              </a:r>
            </a:p>
          </p:txBody>
        </p:sp>
      </p:grpSp>
      <p:grpSp>
        <p:nvGrpSpPr>
          <p:cNvPr id="230" name="Group 230"/>
          <p:cNvGrpSpPr/>
          <p:nvPr/>
        </p:nvGrpSpPr>
        <p:grpSpPr>
          <a:xfrm>
            <a:off x="7197916" y="4660403"/>
            <a:ext cx="731694" cy="353298"/>
            <a:chOff x="0" y="0"/>
            <a:chExt cx="804145" cy="388282"/>
          </a:xfrm>
        </p:grpSpPr>
        <p:sp>
          <p:nvSpPr>
            <p:cNvPr id="231" name="Freeform 23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32" name="TextBox 23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Zelfmanagement</a:t>
              </a:r>
            </a:p>
          </p:txBody>
        </p:sp>
      </p:grpSp>
      <p:sp>
        <p:nvSpPr>
          <p:cNvPr id="233" name="AutoShape 233"/>
          <p:cNvSpPr/>
          <p:nvPr/>
        </p:nvSpPr>
        <p:spPr>
          <a:xfrm flipH="1">
            <a:off x="7289401" y="5013702"/>
            <a:ext cx="274362" cy="213956"/>
          </a:xfrm>
          <a:prstGeom prst="line">
            <a:avLst/>
          </a:prstGeom>
          <a:ln w="9525" cap="rnd">
            <a:solidFill>
              <a:srgbClr val="868686"/>
            </a:solidFill>
            <a:prstDash val="solid"/>
            <a:headEnd type="none" w="sm" len="sm"/>
            <a:tailEnd type="none" w="sm" len="sm"/>
          </a:ln>
        </p:spPr>
      </p:sp>
      <p:sp>
        <p:nvSpPr>
          <p:cNvPr id="234" name="AutoShape 234"/>
          <p:cNvSpPr/>
          <p:nvPr/>
        </p:nvSpPr>
        <p:spPr>
          <a:xfrm flipH="1" flipV="1">
            <a:off x="7328661" y="5433848"/>
            <a:ext cx="170356" cy="221936"/>
          </a:xfrm>
          <a:prstGeom prst="line">
            <a:avLst/>
          </a:prstGeom>
          <a:ln w="9525" cap="rnd">
            <a:solidFill>
              <a:srgbClr val="868686"/>
            </a:solidFill>
            <a:prstDash val="solid"/>
            <a:headEnd type="none" w="sm" len="sm"/>
            <a:tailEnd type="none" w="sm" len="sm"/>
          </a:ln>
        </p:spPr>
      </p:sp>
      <p:sp>
        <p:nvSpPr>
          <p:cNvPr id="235" name="AutoShape 235"/>
          <p:cNvSpPr/>
          <p:nvPr/>
        </p:nvSpPr>
        <p:spPr>
          <a:xfrm>
            <a:off x="6157698" y="6153471"/>
            <a:ext cx="539197" cy="176649"/>
          </a:xfrm>
          <a:prstGeom prst="line">
            <a:avLst/>
          </a:prstGeom>
          <a:ln w="9525" cap="rnd">
            <a:solidFill>
              <a:srgbClr val="868686"/>
            </a:solidFill>
            <a:prstDash val="solid"/>
            <a:headEnd type="none" w="sm" len="sm"/>
            <a:tailEnd type="none" w="sm" len="sm"/>
          </a:ln>
        </p:spPr>
      </p:sp>
      <p:sp>
        <p:nvSpPr>
          <p:cNvPr id="236" name="AutoShape 236"/>
          <p:cNvSpPr/>
          <p:nvPr/>
        </p:nvSpPr>
        <p:spPr>
          <a:xfrm flipH="1">
            <a:off x="5686207" y="6153471"/>
            <a:ext cx="471491" cy="174218"/>
          </a:xfrm>
          <a:prstGeom prst="line">
            <a:avLst/>
          </a:prstGeom>
          <a:ln w="9525" cap="rnd">
            <a:solidFill>
              <a:srgbClr val="868686"/>
            </a:solidFill>
            <a:prstDash val="solid"/>
            <a:headEnd type="none" w="sm" len="sm"/>
            <a:tailEnd type="none" w="sm" len="sm"/>
          </a:ln>
        </p:spPr>
      </p:sp>
      <p:sp>
        <p:nvSpPr>
          <p:cNvPr id="237" name="AutoShape 237"/>
          <p:cNvSpPr/>
          <p:nvPr/>
        </p:nvSpPr>
        <p:spPr>
          <a:xfrm flipH="1">
            <a:off x="4823769" y="5921803"/>
            <a:ext cx="111867" cy="341485"/>
          </a:xfrm>
          <a:prstGeom prst="line">
            <a:avLst/>
          </a:prstGeom>
          <a:ln w="9525" cap="rnd">
            <a:solidFill>
              <a:srgbClr val="868686"/>
            </a:solidFill>
            <a:prstDash val="solid"/>
            <a:headEnd type="none" w="sm" len="sm"/>
            <a:tailEnd type="none" w="sm" len="sm"/>
          </a:ln>
        </p:spPr>
      </p:sp>
      <p:grpSp>
        <p:nvGrpSpPr>
          <p:cNvPr id="238" name="Group 238"/>
          <p:cNvGrpSpPr/>
          <p:nvPr/>
        </p:nvGrpSpPr>
        <p:grpSpPr>
          <a:xfrm>
            <a:off x="7864864" y="7946290"/>
            <a:ext cx="731694" cy="353298"/>
            <a:chOff x="0" y="0"/>
            <a:chExt cx="804145" cy="388282"/>
          </a:xfrm>
        </p:grpSpPr>
        <p:sp>
          <p:nvSpPr>
            <p:cNvPr id="239" name="Freeform 23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40" name="TextBox 24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Schooladvies</a:t>
              </a:r>
            </a:p>
          </p:txBody>
        </p:sp>
      </p:grpSp>
      <p:grpSp>
        <p:nvGrpSpPr>
          <p:cNvPr id="241" name="Group 241"/>
          <p:cNvGrpSpPr/>
          <p:nvPr/>
        </p:nvGrpSpPr>
        <p:grpSpPr>
          <a:xfrm>
            <a:off x="8180041" y="8899315"/>
            <a:ext cx="731694" cy="353298"/>
            <a:chOff x="0" y="0"/>
            <a:chExt cx="804145" cy="388282"/>
          </a:xfrm>
        </p:grpSpPr>
        <p:sp>
          <p:nvSpPr>
            <p:cNvPr id="242" name="Freeform 242"/>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43" name="TextBox 243"/>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Oudercontact</a:t>
              </a:r>
            </a:p>
          </p:txBody>
        </p:sp>
      </p:grpSp>
      <p:grpSp>
        <p:nvGrpSpPr>
          <p:cNvPr id="244" name="Group 244"/>
          <p:cNvGrpSpPr/>
          <p:nvPr/>
        </p:nvGrpSpPr>
        <p:grpSpPr>
          <a:xfrm>
            <a:off x="10163345" y="8437763"/>
            <a:ext cx="731694" cy="353298"/>
            <a:chOff x="0" y="0"/>
            <a:chExt cx="804145" cy="388282"/>
          </a:xfrm>
        </p:grpSpPr>
        <p:sp>
          <p:nvSpPr>
            <p:cNvPr id="245" name="Freeform 245"/>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46" name="TextBox 246"/>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Ouderbetrokkenheid en ouderparticipatie</a:t>
              </a:r>
            </a:p>
          </p:txBody>
        </p:sp>
      </p:grpSp>
      <p:grpSp>
        <p:nvGrpSpPr>
          <p:cNvPr id="247" name="Group 247"/>
          <p:cNvGrpSpPr/>
          <p:nvPr/>
        </p:nvGrpSpPr>
        <p:grpSpPr>
          <a:xfrm>
            <a:off x="9387911" y="8883376"/>
            <a:ext cx="731694" cy="353298"/>
            <a:chOff x="0" y="0"/>
            <a:chExt cx="804145" cy="388282"/>
          </a:xfrm>
        </p:grpSpPr>
        <p:sp>
          <p:nvSpPr>
            <p:cNvPr id="248" name="Freeform 24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49" name="TextBox 24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Externe contacten</a:t>
              </a:r>
            </a:p>
          </p:txBody>
        </p:sp>
      </p:grpSp>
      <p:grpSp>
        <p:nvGrpSpPr>
          <p:cNvPr id="250" name="Group 250"/>
          <p:cNvGrpSpPr/>
          <p:nvPr/>
        </p:nvGrpSpPr>
        <p:grpSpPr>
          <a:xfrm>
            <a:off x="8049896" y="9551760"/>
            <a:ext cx="731694" cy="353298"/>
            <a:chOff x="0" y="0"/>
            <a:chExt cx="804145" cy="388282"/>
          </a:xfrm>
        </p:grpSpPr>
        <p:sp>
          <p:nvSpPr>
            <p:cNvPr id="251" name="Freeform 251"/>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52" name="TextBox 252"/>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Tweezijdige communicatie</a:t>
              </a:r>
            </a:p>
          </p:txBody>
        </p:sp>
      </p:grpSp>
      <p:grpSp>
        <p:nvGrpSpPr>
          <p:cNvPr id="253" name="Group 253"/>
          <p:cNvGrpSpPr/>
          <p:nvPr/>
        </p:nvGrpSpPr>
        <p:grpSpPr>
          <a:xfrm>
            <a:off x="9387911" y="9728410"/>
            <a:ext cx="731694" cy="353298"/>
            <a:chOff x="0" y="0"/>
            <a:chExt cx="804145" cy="388282"/>
          </a:xfrm>
        </p:grpSpPr>
        <p:sp>
          <p:nvSpPr>
            <p:cNvPr id="254" name="Freeform 254"/>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55" name="TextBox 255"/>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Zorgverleners</a:t>
              </a:r>
            </a:p>
          </p:txBody>
        </p:sp>
      </p:grpSp>
      <p:grpSp>
        <p:nvGrpSpPr>
          <p:cNvPr id="256" name="Group 256"/>
          <p:cNvGrpSpPr/>
          <p:nvPr/>
        </p:nvGrpSpPr>
        <p:grpSpPr>
          <a:xfrm>
            <a:off x="10311081" y="9551760"/>
            <a:ext cx="731694" cy="353298"/>
            <a:chOff x="0" y="0"/>
            <a:chExt cx="804145" cy="388282"/>
          </a:xfrm>
        </p:grpSpPr>
        <p:sp>
          <p:nvSpPr>
            <p:cNvPr id="257" name="Freeform 257"/>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58" name="TextBox 258"/>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Begeleiding</a:t>
              </a:r>
            </a:p>
          </p:txBody>
        </p:sp>
      </p:grpSp>
      <p:grpSp>
        <p:nvGrpSpPr>
          <p:cNvPr id="259" name="Group 259"/>
          <p:cNvGrpSpPr/>
          <p:nvPr/>
        </p:nvGrpSpPr>
        <p:grpSpPr>
          <a:xfrm>
            <a:off x="10551062" y="9075964"/>
            <a:ext cx="731694" cy="353298"/>
            <a:chOff x="0" y="0"/>
            <a:chExt cx="804145" cy="388282"/>
          </a:xfrm>
        </p:grpSpPr>
        <p:sp>
          <p:nvSpPr>
            <p:cNvPr id="260" name="Freeform 260"/>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61" name="TextBox 261"/>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Hulpverleners</a:t>
              </a:r>
            </a:p>
          </p:txBody>
        </p:sp>
      </p:grpSp>
      <p:grpSp>
        <p:nvGrpSpPr>
          <p:cNvPr id="262" name="Group 262"/>
          <p:cNvGrpSpPr/>
          <p:nvPr/>
        </p:nvGrpSpPr>
        <p:grpSpPr>
          <a:xfrm>
            <a:off x="11338467" y="8614413"/>
            <a:ext cx="731694" cy="353298"/>
            <a:chOff x="0" y="0"/>
            <a:chExt cx="804145" cy="388282"/>
          </a:xfrm>
        </p:grpSpPr>
        <p:sp>
          <p:nvSpPr>
            <p:cNvPr id="263" name="Freeform 263"/>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D6ECFF"/>
            </a:solidFill>
            <a:ln cap="sq">
              <a:noFill/>
              <a:prstDash val="solid"/>
              <a:miter/>
            </a:ln>
          </p:spPr>
        </p:sp>
        <p:sp>
          <p:nvSpPr>
            <p:cNvPr id="264" name="TextBox 264"/>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Ouderraad</a:t>
              </a:r>
            </a:p>
          </p:txBody>
        </p:sp>
      </p:grpSp>
      <p:sp>
        <p:nvSpPr>
          <p:cNvPr id="265" name="AutoShape 265"/>
          <p:cNvSpPr/>
          <p:nvPr/>
        </p:nvSpPr>
        <p:spPr>
          <a:xfrm>
            <a:off x="9557024" y="8376121"/>
            <a:ext cx="606321" cy="238292"/>
          </a:xfrm>
          <a:prstGeom prst="line">
            <a:avLst/>
          </a:prstGeom>
          <a:ln w="9525" cap="rnd">
            <a:solidFill>
              <a:srgbClr val="868686"/>
            </a:solidFill>
            <a:prstDash val="solid"/>
            <a:headEnd type="none" w="sm" len="sm"/>
            <a:tailEnd type="none" w="sm" len="sm"/>
          </a:ln>
        </p:spPr>
      </p:sp>
      <p:sp>
        <p:nvSpPr>
          <p:cNvPr id="266" name="AutoShape 266"/>
          <p:cNvSpPr/>
          <p:nvPr/>
        </p:nvSpPr>
        <p:spPr>
          <a:xfrm flipH="1" flipV="1">
            <a:off x="9366040" y="8546016"/>
            <a:ext cx="387717" cy="337359"/>
          </a:xfrm>
          <a:prstGeom prst="line">
            <a:avLst/>
          </a:prstGeom>
          <a:ln w="9525" cap="rnd">
            <a:solidFill>
              <a:srgbClr val="868686"/>
            </a:solidFill>
            <a:prstDash val="solid"/>
            <a:headEnd type="none" w="sm" len="sm"/>
            <a:tailEnd type="none" w="sm" len="sm"/>
          </a:ln>
        </p:spPr>
      </p:sp>
      <p:sp>
        <p:nvSpPr>
          <p:cNvPr id="267" name="AutoShape 267"/>
          <p:cNvSpPr/>
          <p:nvPr/>
        </p:nvSpPr>
        <p:spPr>
          <a:xfrm flipV="1">
            <a:off x="8545888" y="8546016"/>
            <a:ext cx="623418" cy="353298"/>
          </a:xfrm>
          <a:prstGeom prst="line">
            <a:avLst/>
          </a:prstGeom>
          <a:ln w="9525" cap="rnd">
            <a:solidFill>
              <a:srgbClr val="868686"/>
            </a:solidFill>
            <a:prstDash val="solid"/>
            <a:headEnd type="none" w="sm" len="sm"/>
            <a:tailEnd type="none" w="sm" len="sm"/>
          </a:ln>
        </p:spPr>
      </p:sp>
      <p:sp>
        <p:nvSpPr>
          <p:cNvPr id="268" name="AutoShape 268"/>
          <p:cNvSpPr/>
          <p:nvPr/>
        </p:nvSpPr>
        <p:spPr>
          <a:xfrm flipV="1">
            <a:off x="8415743" y="9252613"/>
            <a:ext cx="130146" cy="299147"/>
          </a:xfrm>
          <a:prstGeom prst="line">
            <a:avLst/>
          </a:prstGeom>
          <a:ln w="9525" cap="rnd">
            <a:solidFill>
              <a:srgbClr val="868686"/>
            </a:solidFill>
            <a:prstDash val="solid"/>
            <a:headEnd type="none" w="sm" len="sm"/>
            <a:tailEnd type="none" w="sm" len="sm"/>
          </a:ln>
        </p:spPr>
      </p:sp>
      <p:sp>
        <p:nvSpPr>
          <p:cNvPr id="269" name="AutoShape 269"/>
          <p:cNvSpPr/>
          <p:nvPr/>
        </p:nvSpPr>
        <p:spPr>
          <a:xfrm flipH="1" flipV="1">
            <a:off x="9753757" y="9236674"/>
            <a:ext cx="0" cy="491735"/>
          </a:xfrm>
          <a:prstGeom prst="line">
            <a:avLst/>
          </a:prstGeom>
          <a:ln w="9525" cap="rnd">
            <a:solidFill>
              <a:srgbClr val="868686"/>
            </a:solidFill>
            <a:prstDash val="solid"/>
            <a:headEnd type="none" w="sm" len="sm"/>
            <a:tailEnd type="none" w="sm" len="sm"/>
          </a:ln>
        </p:spPr>
      </p:sp>
      <p:sp>
        <p:nvSpPr>
          <p:cNvPr id="270" name="AutoShape 270"/>
          <p:cNvSpPr/>
          <p:nvPr/>
        </p:nvSpPr>
        <p:spPr>
          <a:xfrm flipH="1" flipV="1">
            <a:off x="9753757" y="9236674"/>
            <a:ext cx="753564" cy="339311"/>
          </a:xfrm>
          <a:prstGeom prst="line">
            <a:avLst/>
          </a:prstGeom>
          <a:ln w="9525" cap="rnd">
            <a:solidFill>
              <a:srgbClr val="868686"/>
            </a:solidFill>
            <a:prstDash val="solid"/>
            <a:headEnd type="none" w="sm" len="sm"/>
            <a:tailEnd type="none" w="sm" len="sm"/>
          </a:ln>
        </p:spPr>
      </p:sp>
      <p:sp>
        <p:nvSpPr>
          <p:cNvPr id="271" name="AutoShape 271"/>
          <p:cNvSpPr/>
          <p:nvPr/>
        </p:nvSpPr>
        <p:spPr>
          <a:xfrm flipH="1" flipV="1">
            <a:off x="10119604" y="9060025"/>
            <a:ext cx="351418" cy="176649"/>
          </a:xfrm>
          <a:prstGeom prst="line">
            <a:avLst/>
          </a:prstGeom>
          <a:ln w="9525" cap="rnd">
            <a:solidFill>
              <a:srgbClr val="868686"/>
            </a:solidFill>
            <a:prstDash val="solid"/>
            <a:headEnd type="none" w="sm" len="sm"/>
            <a:tailEnd type="none" w="sm" len="sm"/>
          </a:ln>
        </p:spPr>
      </p:sp>
      <p:sp>
        <p:nvSpPr>
          <p:cNvPr id="272" name="AutoShape 272"/>
          <p:cNvSpPr/>
          <p:nvPr/>
        </p:nvSpPr>
        <p:spPr>
          <a:xfrm flipH="1" flipV="1">
            <a:off x="10895038" y="8614413"/>
            <a:ext cx="443429" cy="176649"/>
          </a:xfrm>
          <a:prstGeom prst="line">
            <a:avLst/>
          </a:prstGeom>
          <a:ln w="9525" cap="rnd">
            <a:solidFill>
              <a:srgbClr val="868686"/>
            </a:solidFill>
            <a:prstDash val="solid"/>
            <a:headEnd type="none" w="sm" len="sm"/>
            <a:tailEnd type="none" w="sm" len="sm"/>
          </a:ln>
        </p:spPr>
      </p:sp>
      <p:sp>
        <p:nvSpPr>
          <p:cNvPr id="273" name="AutoShape 273"/>
          <p:cNvSpPr/>
          <p:nvPr/>
        </p:nvSpPr>
        <p:spPr>
          <a:xfrm flipH="1" flipV="1">
            <a:off x="8596558" y="8122940"/>
            <a:ext cx="53951" cy="176649"/>
          </a:xfrm>
          <a:prstGeom prst="line">
            <a:avLst/>
          </a:prstGeom>
          <a:ln w="9525" cap="rnd">
            <a:solidFill>
              <a:srgbClr val="868686"/>
            </a:solidFill>
            <a:prstDash val="solid"/>
            <a:headEnd type="none" w="sm" len="sm"/>
            <a:tailEnd type="none" w="sm" len="sm"/>
          </a:ln>
        </p:spPr>
      </p:sp>
      <p:sp>
        <p:nvSpPr>
          <p:cNvPr id="274" name="AutoShape 274"/>
          <p:cNvSpPr/>
          <p:nvPr/>
        </p:nvSpPr>
        <p:spPr>
          <a:xfrm flipH="1">
            <a:off x="10814999" y="7213925"/>
            <a:ext cx="468805" cy="140665"/>
          </a:xfrm>
          <a:prstGeom prst="line">
            <a:avLst/>
          </a:prstGeom>
          <a:ln w="9525" cap="rnd">
            <a:solidFill>
              <a:srgbClr val="868686"/>
            </a:solidFill>
            <a:prstDash val="solid"/>
            <a:headEnd type="none" w="sm" len="sm"/>
            <a:tailEnd type="none" w="sm" len="sm"/>
          </a:ln>
        </p:spPr>
      </p:sp>
      <p:grpSp>
        <p:nvGrpSpPr>
          <p:cNvPr id="275" name="Group 275"/>
          <p:cNvGrpSpPr/>
          <p:nvPr/>
        </p:nvGrpSpPr>
        <p:grpSpPr>
          <a:xfrm>
            <a:off x="11283803" y="7037276"/>
            <a:ext cx="731694" cy="353298"/>
            <a:chOff x="0" y="0"/>
            <a:chExt cx="804145" cy="388282"/>
          </a:xfrm>
        </p:grpSpPr>
        <p:sp>
          <p:nvSpPr>
            <p:cNvPr id="276" name="Freeform 276"/>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77" name="TextBox 277"/>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Socialisatie</a:t>
              </a:r>
            </a:p>
          </p:txBody>
        </p:sp>
      </p:grpSp>
      <p:grpSp>
        <p:nvGrpSpPr>
          <p:cNvPr id="278" name="Group 278"/>
          <p:cNvGrpSpPr/>
          <p:nvPr/>
        </p:nvGrpSpPr>
        <p:grpSpPr>
          <a:xfrm>
            <a:off x="11084056" y="7683032"/>
            <a:ext cx="731694" cy="353298"/>
            <a:chOff x="0" y="0"/>
            <a:chExt cx="804145" cy="388282"/>
          </a:xfrm>
        </p:grpSpPr>
        <p:sp>
          <p:nvSpPr>
            <p:cNvPr id="279" name="Freeform 279"/>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80" name="TextBox 280"/>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Normen en waarden</a:t>
              </a:r>
            </a:p>
          </p:txBody>
        </p:sp>
      </p:grpSp>
      <p:grpSp>
        <p:nvGrpSpPr>
          <p:cNvPr id="281" name="Group 281"/>
          <p:cNvGrpSpPr/>
          <p:nvPr/>
        </p:nvGrpSpPr>
        <p:grpSpPr>
          <a:xfrm>
            <a:off x="9629977" y="7729953"/>
            <a:ext cx="731694" cy="353298"/>
            <a:chOff x="0" y="0"/>
            <a:chExt cx="804145" cy="388282"/>
          </a:xfrm>
        </p:grpSpPr>
        <p:sp>
          <p:nvSpPr>
            <p:cNvPr id="282" name="Freeform 282"/>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83" name="TextBox 283"/>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Weerbaarheid</a:t>
              </a:r>
            </a:p>
          </p:txBody>
        </p:sp>
      </p:grpSp>
      <p:grpSp>
        <p:nvGrpSpPr>
          <p:cNvPr id="284" name="Group 284"/>
          <p:cNvGrpSpPr/>
          <p:nvPr/>
        </p:nvGrpSpPr>
        <p:grpSpPr>
          <a:xfrm>
            <a:off x="9431651" y="6542425"/>
            <a:ext cx="731694" cy="353298"/>
            <a:chOff x="0" y="0"/>
            <a:chExt cx="804145" cy="388282"/>
          </a:xfrm>
        </p:grpSpPr>
        <p:sp>
          <p:nvSpPr>
            <p:cNvPr id="285" name="Freeform 285"/>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86" name="TextBox 286"/>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Relaties en seksualiteit</a:t>
              </a:r>
            </a:p>
          </p:txBody>
        </p:sp>
      </p:grpSp>
      <p:grpSp>
        <p:nvGrpSpPr>
          <p:cNvPr id="287" name="Group 287"/>
          <p:cNvGrpSpPr/>
          <p:nvPr/>
        </p:nvGrpSpPr>
        <p:grpSpPr>
          <a:xfrm>
            <a:off x="10507321" y="6623203"/>
            <a:ext cx="731694" cy="353298"/>
            <a:chOff x="0" y="0"/>
            <a:chExt cx="804145" cy="388282"/>
          </a:xfrm>
        </p:grpSpPr>
        <p:sp>
          <p:nvSpPr>
            <p:cNvPr id="288" name="Freeform 288"/>
            <p:cNvSpPr/>
            <p:nvPr/>
          </p:nvSpPr>
          <p:spPr>
            <a:xfrm>
              <a:off x="0" y="0"/>
              <a:ext cx="804145" cy="388282"/>
            </a:xfrm>
            <a:custGeom>
              <a:avLst/>
              <a:gdLst/>
              <a:ahLst/>
              <a:cxnLst/>
              <a:rect l="l" t="t" r="r" b="b"/>
              <a:pathLst>
                <a:path w="804145" h="388282">
                  <a:moveTo>
                    <a:pt x="0" y="50800"/>
                  </a:moveTo>
                  <a:lnTo>
                    <a:pt x="402073" y="0"/>
                  </a:lnTo>
                  <a:lnTo>
                    <a:pt x="804145" y="50800"/>
                  </a:lnTo>
                  <a:lnTo>
                    <a:pt x="804145" y="337482"/>
                  </a:lnTo>
                  <a:lnTo>
                    <a:pt x="402073" y="388282"/>
                  </a:lnTo>
                  <a:lnTo>
                    <a:pt x="0" y="337482"/>
                  </a:lnTo>
                  <a:lnTo>
                    <a:pt x="0" y="50800"/>
                  </a:lnTo>
                  <a:close/>
                </a:path>
              </a:pathLst>
            </a:custGeom>
            <a:solidFill>
              <a:srgbClr val="A9DAFF"/>
            </a:solidFill>
            <a:ln cap="sq">
              <a:noFill/>
              <a:prstDash val="solid"/>
              <a:miter/>
            </a:ln>
          </p:spPr>
        </p:sp>
        <p:sp>
          <p:nvSpPr>
            <p:cNvPr id="289" name="TextBox 289"/>
            <p:cNvSpPr txBox="1"/>
            <p:nvPr/>
          </p:nvSpPr>
          <p:spPr>
            <a:xfrm>
              <a:off x="0" y="25400"/>
              <a:ext cx="804145" cy="337482"/>
            </a:xfrm>
            <a:prstGeom prst="rect">
              <a:avLst/>
            </a:prstGeom>
          </p:spPr>
          <p:txBody>
            <a:bodyPr lIns="10853" tIns="10853" rIns="10853" bIns="10853" rtlCol="0" anchor="ctr"/>
            <a:lstStyle/>
            <a:p>
              <a:pPr algn="ctr">
                <a:lnSpc>
                  <a:spcPts val="512"/>
                </a:lnSpc>
              </a:pPr>
              <a:r>
                <a:rPr lang="en-US" sz="427">
                  <a:solidFill>
                    <a:srgbClr val="000000"/>
                  </a:solidFill>
                  <a:latin typeface="DM Sans"/>
                  <a:ea typeface="DM Sans"/>
                  <a:cs typeface="DM Sans"/>
                  <a:sym typeface="DM Sans"/>
                </a:rPr>
                <a:t>Brede vorming</a:t>
              </a:r>
            </a:p>
          </p:txBody>
        </p:sp>
      </p:grpSp>
      <p:sp>
        <p:nvSpPr>
          <p:cNvPr id="290" name="AutoShape 290"/>
          <p:cNvSpPr/>
          <p:nvPr/>
        </p:nvSpPr>
        <p:spPr>
          <a:xfrm flipH="1">
            <a:off x="10427282" y="6976502"/>
            <a:ext cx="445886" cy="208194"/>
          </a:xfrm>
          <a:prstGeom prst="line">
            <a:avLst/>
          </a:prstGeom>
          <a:ln w="9525" cap="rnd">
            <a:solidFill>
              <a:srgbClr val="868686"/>
            </a:solidFill>
            <a:prstDash val="solid"/>
            <a:headEnd type="none" w="sm" len="sm"/>
            <a:tailEnd type="none" w="sm" len="sm"/>
          </a:ln>
        </p:spPr>
      </p:sp>
      <p:sp>
        <p:nvSpPr>
          <p:cNvPr id="291" name="AutoShape 291"/>
          <p:cNvSpPr/>
          <p:nvPr/>
        </p:nvSpPr>
        <p:spPr>
          <a:xfrm flipH="1" flipV="1">
            <a:off x="9921038" y="6892415"/>
            <a:ext cx="506244" cy="292280"/>
          </a:xfrm>
          <a:prstGeom prst="line">
            <a:avLst/>
          </a:prstGeom>
          <a:ln w="9525" cap="rnd">
            <a:solidFill>
              <a:srgbClr val="868686"/>
            </a:solidFill>
            <a:prstDash val="solid"/>
            <a:headEnd type="none" w="sm" len="sm"/>
            <a:tailEnd type="none" w="sm" len="sm"/>
          </a:ln>
        </p:spPr>
      </p:sp>
      <p:sp>
        <p:nvSpPr>
          <p:cNvPr id="292" name="AutoShape 292"/>
          <p:cNvSpPr/>
          <p:nvPr/>
        </p:nvSpPr>
        <p:spPr>
          <a:xfrm flipH="1">
            <a:off x="9995824" y="7524486"/>
            <a:ext cx="431457" cy="205467"/>
          </a:xfrm>
          <a:prstGeom prst="line">
            <a:avLst/>
          </a:prstGeom>
          <a:ln w="9525" cap="rnd">
            <a:solidFill>
              <a:srgbClr val="868686"/>
            </a:solidFill>
            <a:prstDash val="solid"/>
            <a:headEnd type="none" w="sm" len="sm"/>
            <a:tailEnd type="none" w="sm" len="sm"/>
          </a:ln>
        </p:spPr>
      </p:sp>
      <p:sp>
        <p:nvSpPr>
          <p:cNvPr id="293" name="AutoShape 293"/>
          <p:cNvSpPr/>
          <p:nvPr/>
        </p:nvSpPr>
        <p:spPr>
          <a:xfrm>
            <a:off x="10427282" y="7524486"/>
            <a:ext cx="656774" cy="335195"/>
          </a:xfrm>
          <a:prstGeom prst="line">
            <a:avLst/>
          </a:prstGeom>
          <a:ln w="9525" cap="rnd">
            <a:solidFill>
              <a:srgbClr val="868686"/>
            </a:solidFill>
            <a:prstDash val="solid"/>
            <a:headEnd type="none" w="sm" len="sm"/>
            <a:tailEnd type="none" w="sm" len="sm"/>
          </a:ln>
        </p:spPr>
      </p:sp>
      <p:sp>
        <p:nvSpPr>
          <p:cNvPr id="294" name="Freeform 294"/>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2"/>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339864" y="6465155"/>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875746" y="-6412701"/>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10" name="TextBox 10"/>
          <p:cNvSpPr txBox="1"/>
          <p:nvPr/>
        </p:nvSpPr>
        <p:spPr>
          <a:xfrm>
            <a:off x="1642394" y="3876504"/>
            <a:ext cx="14497758" cy="5129677"/>
          </a:xfrm>
          <a:prstGeom prst="rect">
            <a:avLst/>
          </a:prstGeom>
        </p:spPr>
        <p:txBody>
          <a:bodyPr lIns="0" tIns="0" rIns="0" bIns="0" rtlCol="0" anchor="t">
            <a:spAutoFit/>
          </a:bodyPr>
          <a:lstStyle/>
          <a:p>
            <a:pPr algn="just">
              <a:lnSpc>
                <a:spcPts val="3386"/>
              </a:lnSpc>
            </a:pPr>
            <a:r>
              <a:rPr lang="en-US" sz="2419">
                <a:solidFill>
                  <a:srgbClr val="FFFFFF"/>
                </a:solidFill>
                <a:latin typeface="DM Sans"/>
                <a:ea typeface="DM Sans"/>
                <a:cs typeface="DM Sans"/>
                <a:sym typeface="DM Sans"/>
              </a:rPr>
              <a:t>KiVa is een preventief, schoolbreed programma dat zich richt op het versterken van de sociale veiligheid en het tegengaan van pesten op basisscholen. Het programma zet in op positieve groepsvorming. Ieder kind moet tenslotte met plezier naar school gaan. KiVa wordt vaak bestempeld als een ‘anti-pestprogramma'. KiVa is effectief in het tegengaan van pesten, maar het is veel meer dan een anti-pestprogramma. Er wordt gewerkt aan sociale vaardigheden en de sociaal emotionele ontwikkeling van leerlingen wordt gestimuleerd. Op deze manier verbetert de sociale veiligheid en het pedagogisch klimaat van de school.</a:t>
            </a:r>
          </a:p>
          <a:p>
            <a:pPr algn="just">
              <a:lnSpc>
                <a:spcPts val="3386"/>
              </a:lnSpc>
            </a:pPr>
            <a:r>
              <a:rPr lang="en-US" sz="2419">
                <a:solidFill>
                  <a:srgbClr val="FFFFFF"/>
                </a:solidFill>
                <a:latin typeface="DM Sans"/>
                <a:ea typeface="DM Sans"/>
                <a:cs typeface="DM Sans"/>
                <a:sym typeface="DM Sans"/>
              </a:rPr>
              <a:t> </a:t>
            </a:r>
          </a:p>
          <a:p>
            <a:pPr algn="just">
              <a:lnSpc>
                <a:spcPts val="3386"/>
              </a:lnSpc>
            </a:pPr>
            <a:r>
              <a:rPr lang="en-US" sz="2419">
                <a:solidFill>
                  <a:srgbClr val="FFFFFF"/>
                </a:solidFill>
                <a:latin typeface="DM Sans"/>
                <a:ea typeface="DM Sans"/>
                <a:cs typeface="DM Sans"/>
                <a:sym typeface="DM Sans"/>
              </a:rPr>
              <a:t>KiVa werkt oplossings- en toekomstgericht. Er wordt niet teruggekeken wie wat heeft gedaan of wie de schuld moet krijgen. Maar: ‘Hoe zorgen we ervoor dat het in de toekomst beter gaat en dat we vergelijkbare situaties voorkomen?’.  </a:t>
            </a:r>
          </a:p>
          <a:p>
            <a:pPr algn="just">
              <a:lnSpc>
                <a:spcPts val="3386"/>
              </a:lnSpc>
            </a:pPr>
            <a:endParaRPr lang="en-US" sz="2419">
              <a:solidFill>
                <a:srgbClr val="FFFFFF"/>
              </a:solidFill>
              <a:latin typeface="DM Sans"/>
              <a:ea typeface="DM Sans"/>
              <a:cs typeface="DM Sans"/>
              <a:sym typeface="DM Sans"/>
            </a:endParaRPr>
          </a:p>
        </p:txBody>
      </p:sp>
      <p:grpSp>
        <p:nvGrpSpPr>
          <p:cNvPr id="11" name="Group 11"/>
          <p:cNvGrpSpPr/>
          <p:nvPr/>
        </p:nvGrpSpPr>
        <p:grpSpPr>
          <a:xfrm>
            <a:off x="17699101" y="9829765"/>
            <a:ext cx="1543050" cy="1543050"/>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3" name="TextBox 13"/>
          <p:cNvSpPr txBox="1"/>
          <p:nvPr/>
        </p:nvSpPr>
        <p:spPr>
          <a:xfrm>
            <a:off x="2614308" y="549609"/>
            <a:ext cx="11646365" cy="2750257"/>
          </a:xfrm>
          <a:prstGeom prst="rect">
            <a:avLst/>
          </a:prstGeom>
        </p:spPr>
        <p:txBody>
          <a:bodyPr lIns="0" tIns="0" rIns="0" bIns="0" rtlCol="0" anchor="t">
            <a:spAutoFit/>
          </a:bodyPr>
          <a:lstStyle/>
          <a:p>
            <a:pPr algn="just">
              <a:lnSpc>
                <a:spcPts val="11073"/>
              </a:lnSpc>
            </a:pPr>
            <a:r>
              <a:rPr lang="en-US" sz="8024" b="1" spc="786">
                <a:solidFill>
                  <a:srgbClr val="FFFFFF"/>
                </a:solidFill>
                <a:latin typeface="Oswald Bold"/>
                <a:ea typeface="Oswald Bold"/>
                <a:cs typeface="Oswald Bold"/>
                <a:sym typeface="Oswald Bold"/>
              </a:rPr>
              <a:t>SCHOOLBREDE AANPAK</a:t>
            </a:r>
          </a:p>
          <a:p>
            <a:pPr algn="just">
              <a:lnSpc>
                <a:spcPts val="11073"/>
              </a:lnSpc>
            </a:pPr>
            <a:r>
              <a:rPr lang="en-US" sz="8024" b="1" spc="786">
                <a:solidFill>
                  <a:srgbClr val="FFFFFF"/>
                </a:solidFill>
                <a:latin typeface="Oswald Bold"/>
                <a:ea typeface="Oswald Bold"/>
                <a:cs typeface="Oswald Bold"/>
                <a:sym typeface="Oswald Bold"/>
              </a:rPr>
              <a:t>KIVA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8204089" y="-5972050"/>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776255" y="819466"/>
            <a:ext cx="13565801"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DIGITALE GELETTERDHEID &amp; MEDIAWIJSHEID</a:t>
            </a:r>
          </a:p>
        </p:txBody>
      </p:sp>
      <p:sp>
        <p:nvSpPr>
          <p:cNvPr id="7" name="Freeform 7"/>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8" name="Freeform 8"/>
          <p:cNvSpPr/>
          <p:nvPr/>
        </p:nvSpPr>
        <p:spPr>
          <a:xfrm rot="-3986589">
            <a:off x="11755684" y="9172987"/>
            <a:ext cx="9172742" cy="9412329"/>
          </a:xfrm>
          <a:custGeom>
            <a:avLst/>
            <a:gdLst/>
            <a:ahLst/>
            <a:cxnLst/>
            <a:rect l="l" t="t" r="r" b="b"/>
            <a:pathLst>
              <a:path w="9172742" h="9412329">
                <a:moveTo>
                  <a:pt x="0" y="0"/>
                </a:moveTo>
                <a:lnTo>
                  <a:pt x="9172743" y="0"/>
                </a:lnTo>
                <a:lnTo>
                  <a:pt x="9172743" y="9412328"/>
                </a:lnTo>
                <a:lnTo>
                  <a:pt x="0" y="9412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699272" y="4286778"/>
            <a:ext cx="17259300" cy="4684342"/>
          </a:xfrm>
          <a:prstGeom prst="rect">
            <a:avLst/>
          </a:prstGeom>
        </p:spPr>
        <p:txBody>
          <a:bodyPr lIns="0" tIns="0" rIns="0" bIns="0" rtlCol="0" anchor="t">
            <a:spAutoFit/>
          </a:bodyPr>
          <a:lstStyle/>
          <a:p>
            <a:pPr algn="just">
              <a:lnSpc>
                <a:spcPts val="3125"/>
              </a:lnSpc>
              <a:spcBef>
                <a:spcPct val="0"/>
              </a:spcBef>
            </a:pPr>
            <a:r>
              <a:rPr lang="en-US" sz="2404">
                <a:solidFill>
                  <a:srgbClr val="FFFFFF"/>
                </a:solidFill>
                <a:latin typeface="DM Sans"/>
                <a:ea typeface="DM Sans"/>
                <a:cs typeface="DM Sans"/>
                <a:sym typeface="DM Sans"/>
              </a:rPr>
              <a:t>Mediawijsheid is een essentiële vaardigheid in de moderne wereld, ongeacht de leeftijd van een persoon. Omdat de meeste kinderen in hun laatste jaren van de basisschool steeds meer zelfstandig gaan deelnemen aan de online wereld, vinden we het van groot belang om hen de benodigde vaardigheden mee te geven. Het is voor ons een onderdeel van burgerschapsvorming. Wij willen dat onze leerlingen actief deel kunnen nemen aan online gemeenschappen, op een positieve en respectvolle manier. </a:t>
            </a:r>
          </a:p>
          <a:p>
            <a:pPr algn="just">
              <a:lnSpc>
                <a:spcPts val="3125"/>
              </a:lnSpc>
              <a:spcBef>
                <a:spcPct val="0"/>
              </a:spcBef>
            </a:pPr>
            <a:endParaRPr lang="en-US" sz="2404">
              <a:solidFill>
                <a:srgbClr val="FFFFFF"/>
              </a:solidFill>
              <a:latin typeface="DM Sans"/>
              <a:ea typeface="DM Sans"/>
              <a:cs typeface="DM Sans"/>
              <a:sym typeface="DM Sans"/>
            </a:endParaRPr>
          </a:p>
          <a:p>
            <a:pPr algn="just">
              <a:lnSpc>
                <a:spcPts val="3125"/>
              </a:lnSpc>
              <a:spcBef>
                <a:spcPct val="0"/>
              </a:spcBef>
            </a:pPr>
            <a:r>
              <a:rPr lang="en-US" sz="2404">
                <a:solidFill>
                  <a:srgbClr val="FFFFFF"/>
                </a:solidFill>
                <a:latin typeface="DM Sans"/>
                <a:ea typeface="DM Sans"/>
                <a:cs typeface="DM Sans"/>
                <a:sym typeface="DM Sans"/>
              </a:rPr>
              <a:t>De oorzaken van cyberpesten blijken gelijk te zijn aan die van fysiek pesten. De preventie van cyberpesten ligt bij de groep en wordt ook behandeld in het schoolbrede KiVa programma op primair niveau. </a:t>
            </a:r>
          </a:p>
          <a:p>
            <a:pPr algn="just">
              <a:lnSpc>
                <a:spcPts val="3125"/>
              </a:lnSpc>
              <a:spcBef>
                <a:spcPct val="0"/>
              </a:spcBef>
            </a:pPr>
            <a:endParaRPr lang="en-US" sz="2404">
              <a:solidFill>
                <a:srgbClr val="FFFFFF"/>
              </a:solidFill>
              <a:latin typeface="DM Sans"/>
              <a:ea typeface="DM Sans"/>
              <a:cs typeface="DM Sans"/>
              <a:sym typeface="DM Sans"/>
            </a:endParaRPr>
          </a:p>
          <a:p>
            <a:pPr algn="just">
              <a:lnSpc>
                <a:spcPts val="3125"/>
              </a:lnSpc>
              <a:spcBef>
                <a:spcPct val="0"/>
              </a:spcBef>
            </a:pPr>
            <a:endParaRPr lang="en-US" sz="2404">
              <a:solidFill>
                <a:srgbClr val="FFFFFF"/>
              </a:solidFill>
              <a:latin typeface="DM Sans"/>
              <a:ea typeface="DM Sans"/>
              <a:cs typeface="DM Sans"/>
              <a:sym typeface="DM Sans"/>
            </a:endParaRPr>
          </a:p>
          <a:p>
            <a:pPr algn="just">
              <a:lnSpc>
                <a:spcPts val="3125"/>
              </a:lnSpc>
              <a:spcBef>
                <a:spcPct val="0"/>
              </a:spcBef>
            </a:pPr>
            <a:endParaRPr lang="en-US" sz="2404">
              <a:solidFill>
                <a:srgbClr val="FFFFFF"/>
              </a:solidFill>
              <a:latin typeface="DM Sans"/>
              <a:ea typeface="DM Sans"/>
              <a:cs typeface="DM Sans"/>
              <a:sym typeface="DM Sans"/>
            </a:endParaRPr>
          </a:p>
          <a:p>
            <a:pPr algn="just">
              <a:lnSpc>
                <a:spcPts val="3125"/>
              </a:lnSpc>
              <a:spcBef>
                <a:spcPct val="0"/>
              </a:spcBef>
            </a:pPr>
            <a:endParaRPr lang="en-US" sz="2404">
              <a:solidFill>
                <a:srgbClr val="FFFFFF"/>
              </a:solidFill>
              <a:latin typeface="DM Sans"/>
              <a:ea typeface="DM Sans"/>
              <a:cs typeface="DM Sans"/>
              <a:sym typeface="DM Sans"/>
            </a:endParaRPr>
          </a:p>
        </p:txBody>
      </p:sp>
      <p:grpSp>
        <p:nvGrpSpPr>
          <p:cNvPr id="10" name="Group 10"/>
          <p:cNvGrpSpPr/>
          <p:nvPr/>
        </p:nvGrpSpPr>
        <p:grpSpPr>
          <a:xfrm>
            <a:off x="17699101" y="9890318"/>
            <a:ext cx="1543050" cy="15430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450479" y="-651370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7" name="Freeform 7"/>
          <p:cNvSpPr/>
          <p:nvPr/>
        </p:nvSpPr>
        <p:spPr>
          <a:xfrm rot="-3986589">
            <a:off x="11918697" y="9421892"/>
            <a:ext cx="8961168" cy="9195228"/>
          </a:xfrm>
          <a:custGeom>
            <a:avLst/>
            <a:gdLst/>
            <a:ahLst/>
            <a:cxnLst/>
            <a:rect l="l" t="t" r="r" b="b"/>
            <a:pathLst>
              <a:path w="8961168" h="9195228">
                <a:moveTo>
                  <a:pt x="0" y="0"/>
                </a:moveTo>
                <a:lnTo>
                  <a:pt x="8961168" y="0"/>
                </a:lnTo>
                <a:lnTo>
                  <a:pt x="8961168" y="9195228"/>
                </a:lnTo>
                <a:lnTo>
                  <a:pt x="0" y="9195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641032" y="3323216"/>
            <a:ext cx="17402766" cy="5855970"/>
          </a:xfrm>
          <a:prstGeom prst="rect">
            <a:avLst/>
          </a:prstGeom>
        </p:spPr>
        <p:txBody>
          <a:bodyPr lIns="0" tIns="0" rIns="0" bIns="0" rtlCol="0" anchor="t">
            <a:spAutoFit/>
          </a:bodyPr>
          <a:lstStyle/>
          <a:p>
            <a:pPr algn="just">
              <a:lnSpc>
                <a:spcPts val="3120"/>
              </a:lnSpc>
              <a:spcBef>
                <a:spcPct val="0"/>
              </a:spcBef>
            </a:pPr>
            <a:r>
              <a:rPr lang="en-US" sz="2400">
                <a:solidFill>
                  <a:srgbClr val="FFFFFF"/>
                </a:solidFill>
                <a:latin typeface="DM Sans"/>
                <a:ea typeface="DM Sans"/>
                <a:cs typeface="DM Sans"/>
                <a:sym typeface="DM Sans"/>
              </a:rPr>
              <a:t> </a:t>
            </a:r>
          </a:p>
          <a:p>
            <a:pPr algn="just">
              <a:lnSpc>
                <a:spcPts val="3120"/>
              </a:lnSpc>
              <a:spcBef>
                <a:spcPct val="0"/>
              </a:spcBef>
            </a:pPr>
            <a:r>
              <a:rPr lang="en-US" sz="2400">
                <a:solidFill>
                  <a:srgbClr val="FFFFFF"/>
                </a:solidFill>
                <a:latin typeface="DM Sans"/>
                <a:ea typeface="DM Sans"/>
                <a:cs typeface="DM Sans"/>
                <a:sym typeface="DM Sans"/>
              </a:rPr>
              <a:t>Onze lessen over mediawijsheid richten zich vooral op online (pro) sociaal gedrag vertonen. In de eerste jaren van het VO wordt dat uitgebreid met onderwerpen zoals informatie evalueren op betrouwbaarheid en geloofwaardigheid en privacy en veiligheid.  </a:t>
            </a:r>
          </a:p>
          <a:p>
            <a:pPr algn="just">
              <a:lnSpc>
                <a:spcPts val="3120"/>
              </a:lnSpc>
              <a:spcBef>
                <a:spcPct val="0"/>
              </a:spcBef>
            </a:pPr>
            <a:endParaRPr lang="en-US" sz="2400">
              <a:solidFill>
                <a:srgbClr val="FFFFFF"/>
              </a:solidFill>
              <a:latin typeface="DM Sans"/>
              <a:ea typeface="DM Sans"/>
              <a:cs typeface="DM Sans"/>
              <a:sym typeface="DM Sans"/>
            </a:endParaRPr>
          </a:p>
          <a:p>
            <a:pPr algn="just">
              <a:lnSpc>
                <a:spcPts val="3120"/>
              </a:lnSpc>
              <a:spcBef>
                <a:spcPct val="0"/>
              </a:spcBef>
            </a:pPr>
            <a:r>
              <a:rPr lang="en-US" sz="2400">
                <a:solidFill>
                  <a:srgbClr val="FFFFFF"/>
                </a:solidFill>
                <a:latin typeface="DM Sans"/>
                <a:ea typeface="DM Sans"/>
                <a:cs typeface="DM Sans"/>
                <a:sym typeface="DM Sans"/>
              </a:rPr>
              <a:t>We geven de lessen op vaste momenten per jaar. Tijdens de Gouden weken (het is dan onderdeel van de KiVa methode), in de week van de Media Wijsheid (november) en in januari, wanneer de kinderen vaak weer even teruggaan naar de fase van storming. Dit kan online ook tot uiting komen en juist daarom besteden we dan ook aandacht aan online omgangsvormen. </a:t>
            </a:r>
          </a:p>
          <a:p>
            <a:pPr algn="just">
              <a:lnSpc>
                <a:spcPts val="3120"/>
              </a:lnSpc>
              <a:spcBef>
                <a:spcPct val="0"/>
              </a:spcBef>
            </a:pPr>
            <a:endParaRPr lang="en-US" sz="2400">
              <a:solidFill>
                <a:srgbClr val="FFFFFF"/>
              </a:solidFill>
              <a:latin typeface="DM Sans"/>
              <a:ea typeface="DM Sans"/>
              <a:cs typeface="DM Sans"/>
              <a:sym typeface="DM Sans"/>
            </a:endParaRPr>
          </a:p>
          <a:p>
            <a:pPr algn="just">
              <a:lnSpc>
                <a:spcPts val="3120"/>
              </a:lnSpc>
              <a:spcBef>
                <a:spcPct val="0"/>
              </a:spcBef>
            </a:pPr>
            <a:r>
              <a:rPr lang="en-US" sz="2400">
                <a:solidFill>
                  <a:srgbClr val="FFFFFF"/>
                </a:solidFill>
                <a:latin typeface="DM Sans"/>
                <a:ea typeface="DM Sans"/>
                <a:cs typeface="DM Sans"/>
                <a:sym typeface="DM Sans"/>
              </a:rPr>
              <a:t>Door het onderwerp regelmatig bespreekbaar te maken en als school/leerkracht interesse te tonen in de online wereld van de kinderen, signaleren we online misstanden snel en kunnen hier naar handelen. </a:t>
            </a:r>
          </a:p>
          <a:p>
            <a:pPr algn="just">
              <a:lnSpc>
                <a:spcPts val="3120"/>
              </a:lnSpc>
              <a:spcBef>
                <a:spcPct val="0"/>
              </a:spcBef>
            </a:pPr>
            <a:endParaRPr lang="en-US" sz="2400">
              <a:solidFill>
                <a:srgbClr val="FFFFFF"/>
              </a:solidFill>
              <a:latin typeface="DM Sans"/>
              <a:ea typeface="DM Sans"/>
              <a:cs typeface="DM Sans"/>
              <a:sym typeface="DM Sans"/>
            </a:endParaRPr>
          </a:p>
          <a:p>
            <a:pPr algn="just">
              <a:lnSpc>
                <a:spcPts val="3120"/>
              </a:lnSpc>
              <a:spcBef>
                <a:spcPct val="0"/>
              </a:spcBef>
            </a:pPr>
            <a:r>
              <a:rPr lang="en-US" sz="2400">
                <a:solidFill>
                  <a:srgbClr val="FFFFFF"/>
                </a:solidFill>
                <a:latin typeface="DM Sans"/>
                <a:ea typeface="DM Sans"/>
                <a:cs typeface="DM Sans"/>
                <a:sym typeface="DM Sans"/>
              </a:rPr>
              <a:t>Het lesmateriaal dat we gebruiken voor onze lessen is het lespakket #hierniet van de BiebBoys. In deze les gaan leerlingen uit groep 5 t/m 8 aan de hand van stellingen in gesprek over wat grenzen zijn. Dit lespakket bestaat uit verschillende onderdelen, waardoor het meerdere weken doorloopt.  </a:t>
            </a:r>
          </a:p>
        </p:txBody>
      </p:sp>
      <p:grpSp>
        <p:nvGrpSpPr>
          <p:cNvPr id="9" name="Group 9"/>
          <p:cNvGrpSpPr/>
          <p:nvPr/>
        </p:nvGrpSpPr>
        <p:grpSpPr>
          <a:xfrm>
            <a:off x="17615137" y="989573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1" name="TextBox 11"/>
          <p:cNvSpPr txBox="1"/>
          <p:nvPr/>
        </p:nvSpPr>
        <p:spPr>
          <a:xfrm>
            <a:off x="3243782" y="895350"/>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LESSEN INMEDIAWIJSHEID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454213" y="6362369"/>
            <a:ext cx="2932415" cy="847111"/>
            <a:chOff x="0" y="0"/>
            <a:chExt cx="1075555" cy="310705"/>
          </a:xfrm>
        </p:grpSpPr>
        <p:sp>
          <p:nvSpPr>
            <p:cNvPr id="5" name="Freeform 5"/>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6" name="TextBox 6"/>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1538888" y="1233462"/>
            <a:ext cx="14439839" cy="1208555"/>
          </a:xfrm>
          <a:prstGeom prst="rect">
            <a:avLst/>
          </a:prstGeom>
        </p:spPr>
        <p:txBody>
          <a:bodyPr lIns="0" tIns="0" rIns="0" bIns="0" rtlCol="0" anchor="t">
            <a:spAutoFit/>
          </a:bodyPr>
          <a:lstStyle/>
          <a:p>
            <a:pPr marL="0" lvl="0" indent="0" algn="ctr">
              <a:lnSpc>
                <a:spcPts val="9842"/>
              </a:lnSpc>
              <a:spcBef>
                <a:spcPct val="0"/>
              </a:spcBef>
            </a:pPr>
            <a:r>
              <a:rPr lang="en-US" sz="7132" b="1" spc="698">
                <a:solidFill>
                  <a:srgbClr val="231F20"/>
                </a:solidFill>
                <a:latin typeface="Oswald Bold"/>
                <a:ea typeface="Oswald Bold"/>
                <a:cs typeface="Oswald Bold"/>
                <a:sym typeface="Oswald Bold"/>
              </a:rPr>
              <a:t>LESMATERIAAL MEDIAWIJSHEID</a:t>
            </a:r>
          </a:p>
        </p:txBody>
      </p:sp>
      <p:grpSp>
        <p:nvGrpSpPr>
          <p:cNvPr id="8" name="Group 8"/>
          <p:cNvGrpSpPr/>
          <p:nvPr/>
        </p:nvGrpSpPr>
        <p:grpSpPr>
          <a:xfrm>
            <a:off x="6202327" y="8834744"/>
            <a:ext cx="2943512" cy="847111"/>
            <a:chOff x="0" y="0"/>
            <a:chExt cx="1079625" cy="310705"/>
          </a:xfrm>
        </p:grpSpPr>
        <p:sp>
          <p:nvSpPr>
            <p:cNvPr id="9" name="Freeform 9"/>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FFFFFF">
                <a:alpha val="98824"/>
              </a:srgbClr>
            </a:solidFill>
          </p:spPr>
        </p:sp>
        <p:sp>
          <p:nvSpPr>
            <p:cNvPr id="10" name="TextBox 10"/>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2119816" y="6750632"/>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FORMING</a:t>
            </a:r>
          </a:p>
        </p:txBody>
      </p:sp>
      <p:grpSp>
        <p:nvGrpSpPr>
          <p:cNvPr id="12" name="Group 12"/>
          <p:cNvGrpSpPr/>
          <p:nvPr/>
        </p:nvGrpSpPr>
        <p:grpSpPr>
          <a:xfrm>
            <a:off x="10454213" y="7506473"/>
            <a:ext cx="2943512" cy="847111"/>
            <a:chOff x="0" y="0"/>
            <a:chExt cx="1079625" cy="310705"/>
          </a:xfrm>
        </p:grpSpPr>
        <p:sp>
          <p:nvSpPr>
            <p:cNvPr id="13" name="Freeform 13"/>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FFFFFF">
                <a:alpha val="98824"/>
              </a:srgbClr>
            </a:solidFill>
          </p:spPr>
        </p:sp>
        <p:sp>
          <p:nvSpPr>
            <p:cNvPr id="14" name="TextBox 14"/>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sp>
        <p:nvSpPr>
          <p:cNvPr id="15" name="Freeform 15"/>
          <p:cNvSpPr/>
          <p:nvPr/>
        </p:nvSpPr>
        <p:spPr>
          <a:xfrm rot="-7897074" flipH="1">
            <a:off x="5231176" y="4343618"/>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887923">
            <a:off x="-6187757" y="6737062"/>
            <a:ext cx="11986688" cy="12299773"/>
          </a:xfrm>
          <a:custGeom>
            <a:avLst/>
            <a:gdLst/>
            <a:ahLst/>
            <a:cxnLst/>
            <a:rect l="l" t="t" r="r" b="b"/>
            <a:pathLst>
              <a:path w="11986688" h="12299773">
                <a:moveTo>
                  <a:pt x="0" y="0"/>
                </a:moveTo>
                <a:lnTo>
                  <a:pt x="11986688" y="0"/>
                </a:lnTo>
                <a:lnTo>
                  <a:pt x="11986688" y="12299773"/>
                </a:lnTo>
                <a:lnTo>
                  <a:pt x="0" y="1229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7" name="Group 17"/>
          <p:cNvGrpSpPr/>
          <p:nvPr/>
        </p:nvGrpSpPr>
        <p:grpSpPr>
          <a:xfrm>
            <a:off x="14123774" y="5395485"/>
            <a:ext cx="3718439" cy="3304960"/>
            <a:chOff x="0" y="0"/>
            <a:chExt cx="1363854" cy="1212198"/>
          </a:xfrm>
        </p:grpSpPr>
        <p:sp>
          <p:nvSpPr>
            <p:cNvPr id="18" name="Freeform 18"/>
            <p:cNvSpPr/>
            <p:nvPr/>
          </p:nvSpPr>
          <p:spPr>
            <a:xfrm>
              <a:off x="0" y="0"/>
              <a:ext cx="1363854" cy="1212198"/>
            </a:xfrm>
            <a:custGeom>
              <a:avLst/>
              <a:gdLst/>
              <a:ahLst/>
              <a:cxnLst/>
              <a:rect l="l" t="t" r="r" b="b"/>
              <a:pathLst>
                <a:path w="1363854" h="1212198">
                  <a:moveTo>
                    <a:pt x="64543" y="0"/>
                  </a:moveTo>
                  <a:lnTo>
                    <a:pt x="1299311" y="0"/>
                  </a:lnTo>
                  <a:cubicBezTo>
                    <a:pt x="1316429" y="0"/>
                    <a:pt x="1332846" y="6800"/>
                    <a:pt x="1344950" y="18904"/>
                  </a:cubicBezTo>
                  <a:cubicBezTo>
                    <a:pt x="1357054" y="31008"/>
                    <a:pt x="1363854" y="47425"/>
                    <a:pt x="1363854" y="64543"/>
                  </a:cubicBezTo>
                  <a:lnTo>
                    <a:pt x="1363854" y="1147655"/>
                  </a:lnTo>
                  <a:cubicBezTo>
                    <a:pt x="1363854" y="1183301"/>
                    <a:pt x="1334958" y="1212198"/>
                    <a:pt x="1299311" y="1212198"/>
                  </a:cubicBezTo>
                  <a:lnTo>
                    <a:pt x="64543" y="1212198"/>
                  </a:lnTo>
                  <a:cubicBezTo>
                    <a:pt x="47425" y="1212198"/>
                    <a:pt x="31008" y="1205398"/>
                    <a:pt x="18904" y="1193294"/>
                  </a:cubicBezTo>
                  <a:cubicBezTo>
                    <a:pt x="6800" y="1181190"/>
                    <a:pt x="0" y="1164773"/>
                    <a:pt x="0" y="1147655"/>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19" name="TextBox 19"/>
            <p:cNvSpPr txBox="1"/>
            <p:nvPr/>
          </p:nvSpPr>
          <p:spPr>
            <a:xfrm>
              <a:off x="0" y="-19050"/>
              <a:ext cx="1363854" cy="1231248"/>
            </a:xfrm>
            <a:prstGeom prst="rect">
              <a:avLst/>
            </a:prstGeom>
          </p:spPr>
          <p:txBody>
            <a:bodyPr lIns="50800" tIns="50800" rIns="50800" bIns="50800" rtlCol="0" anchor="ctr"/>
            <a:lstStyle/>
            <a:p>
              <a:pPr algn="ctr">
                <a:lnSpc>
                  <a:spcPts val="2859"/>
                </a:lnSpc>
              </a:pPr>
              <a:endParaRPr/>
            </a:p>
          </p:txBody>
        </p:sp>
      </p:grpSp>
      <p:grpSp>
        <p:nvGrpSpPr>
          <p:cNvPr id="20" name="Group 20"/>
          <p:cNvGrpSpPr/>
          <p:nvPr/>
        </p:nvGrpSpPr>
        <p:grpSpPr>
          <a:xfrm>
            <a:off x="14512519" y="8834744"/>
            <a:ext cx="2932415" cy="847111"/>
            <a:chOff x="0" y="0"/>
            <a:chExt cx="1075555" cy="310705"/>
          </a:xfrm>
        </p:grpSpPr>
        <p:sp>
          <p:nvSpPr>
            <p:cNvPr id="21" name="Freeform 21"/>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2" name="TextBox 22"/>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3" name="Freeform 23"/>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7"/>
            <a:stretch>
              <a:fillRect/>
            </a:stretch>
          </a:blipFill>
        </p:spPr>
      </p:sp>
      <p:sp>
        <p:nvSpPr>
          <p:cNvPr id="24" name="Freeform 24"/>
          <p:cNvSpPr/>
          <p:nvPr/>
        </p:nvSpPr>
        <p:spPr>
          <a:xfrm rot="-690876">
            <a:off x="1538888" y="3426354"/>
            <a:ext cx="7528274" cy="4301871"/>
          </a:xfrm>
          <a:custGeom>
            <a:avLst/>
            <a:gdLst/>
            <a:ahLst/>
            <a:cxnLst/>
            <a:rect l="l" t="t" r="r" b="b"/>
            <a:pathLst>
              <a:path w="7528274" h="4301871">
                <a:moveTo>
                  <a:pt x="0" y="0"/>
                </a:moveTo>
                <a:lnTo>
                  <a:pt x="7528274" y="0"/>
                </a:lnTo>
                <a:lnTo>
                  <a:pt x="7528274" y="4301871"/>
                </a:lnTo>
                <a:lnTo>
                  <a:pt x="0" y="4301871"/>
                </a:lnTo>
                <a:lnTo>
                  <a:pt x="0" y="0"/>
                </a:lnTo>
                <a:close/>
              </a:path>
            </a:pathLst>
          </a:custGeom>
          <a:blipFill>
            <a:blip r:embed="rId8"/>
            <a:stretch>
              <a:fillRect/>
            </a:stretch>
          </a:blipFill>
        </p:spPr>
      </p:sp>
      <p:sp>
        <p:nvSpPr>
          <p:cNvPr id="25" name="Freeform 25"/>
          <p:cNvSpPr/>
          <p:nvPr/>
        </p:nvSpPr>
        <p:spPr>
          <a:xfrm>
            <a:off x="9676107" y="3870181"/>
            <a:ext cx="6981247" cy="4984376"/>
          </a:xfrm>
          <a:custGeom>
            <a:avLst/>
            <a:gdLst/>
            <a:ahLst/>
            <a:cxnLst/>
            <a:rect l="l" t="t" r="r" b="b"/>
            <a:pathLst>
              <a:path w="6981247" h="4984376">
                <a:moveTo>
                  <a:pt x="0" y="0"/>
                </a:moveTo>
                <a:lnTo>
                  <a:pt x="6981247" y="0"/>
                </a:lnTo>
                <a:lnTo>
                  <a:pt x="6981247" y="4984376"/>
                </a:lnTo>
                <a:lnTo>
                  <a:pt x="0" y="4984376"/>
                </a:lnTo>
                <a:lnTo>
                  <a:pt x="0" y="0"/>
                </a:lnTo>
                <a:close/>
              </a:path>
            </a:pathLst>
          </a:custGeom>
          <a:blipFill>
            <a:blip r:embed="rId9"/>
            <a:stretch>
              <a:fillRect/>
            </a:stretch>
          </a:blipFill>
        </p:spPr>
      </p:sp>
      <p:grpSp>
        <p:nvGrpSpPr>
          <p:cNvPr id="26" name="Group 26"/>
          <p:cNvGrpSpPr/>
          <p:nvPr/>
        </p:nvGrpSpPr>
        <p:grpSpPr>
          <a:xfrm>
            <a:off x="16487775" y="8353585"/>
            <a:ext cx="1543050" cy="1543050"/>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10">
                <a:alphaModFix amt="0"/>
              </a:blip>
              <a:stretch>
                <a:fillRect/>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450479" y="-651370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7" name="Freeform 7"/>
          <p:cNvSpPr/>
          <p:nvPr/>
        </p:nvSpPr>
        <p:spPr>
          <a:xfrm rot="-3986589">
            <a:off x="11918697" y="9421892"/>
            <a:ext cx="8961168" cy="9195228"/>
          </a:xfrm>
          <a:custGeom>
            <a:avLst/>
            <a:gdLst/>
            <a:ahLst/>
            <a:cxnLst/>
            <a:rect l="l" t="t" r="r" b="b"/>
            <a:pathLst>
              <a:path w="8961168" h="9195228">
                <a:moveTo>
                  <a:pt x="0" y="0"/>
                </a:moveTo>
                <a:lnTo>
                  <a:pt x="8961168" y="0"/>
                </a:lnTo>
                <a:lnTo>
                  <a:pt x="8961168" y="9195228"/>
                </a:lnTo>
                <a:lnTo>
                  <a:pt x="0" y="9195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179386" y="3574803"/>
            <a:ext cx="16079914" cy="5855970"/>
          </a:xfrm>
          <a:prstGeom prst="rect">
            <a:avLst/>
          </a:prstGeom>
        </p:spPr>
        <p:txBody>
          <a:bodyPr lIns="0" tIns="0" rIns="0" bIns="0" rtlCol="0" anchor="t">
            <a:spAutoFit/>
          </a:bodyPr>
          <a:lstStyle/>
          <a:p>
            <a:pPr algn="just">
              <a:lnSpc>
                <a:spcPts val="3120"/>
              </a:lnSpc>
            </a:pPr>
            <a:r>
              <a:rPr lang="en-US" sz="2400">
                <a:solidFill>
                  <a:srgbClr val="FFFFFF"/>
                </a:solidFill>
                <a:latin typeface="DM Sans"/>
                <a:ea typeface="DM Sans"/>
                <a:cs typeface="DM Sans"/>
                <a:sym typeface="DM Sans"/>
              </a:rPr>
              <a:t>Om leerlingen te motiveren voor schoolse taken en een goed klassenmanagement door leerkrachten na te streven hebben we gekeken naar inzichten uit jarenlang onderzoek.</a:t>
            </a:r>
          </a:p>
          <a:p>
            <a:pPr algn="just">
              <a:lnSpc>
                <a:spcPts val="3120"/>
              </a:lnSpc>
            </a:pPr>
            <a:endParaRPr lang="en-US" sz="2400">
              <a:solidFill>
                <a:srgbClr val="FFFFFF"/>
              </a:solidFill>
              <a:latin typeface="DM Sans"/>
              <a:ea typeface="DM Sans"/>
              <a:cs typeface="DM Sans"/>
              <a:sym typeface="DM Sans"/>
            </a:endParaRPr>
          </a:p>
          <a:p>
            <a:pPr marL="518160" lvl="1" indent="-259080" algn="just">
              <a:lnSpc>
                <a:spcPts val="3120"/>
              </a:lnSpc>
              <a:buAutoNum type="arabicPeriod"/>
            </a:pPr>
            <a:r>
              <a:rPr lang="en-US" sz="2400">
                <a:solidFill>
                  <a:srgbClr val="FFFFFF"/>
                </a:solidFill>
                <a:latin typeface="DM Sans"/>
                <a:ea typeface="DM Sans"/>
                <a:cs typeface="DM Sans"/>
                <a:sym typeface="DM Sans"/>
              </a:rPr>
              <a:t>    Een ondersteunende leeromgeving creëren </a:t>
            </a:r>
          </a:p>
          <a:p>
            <a:pPr marL="518160" lvl="1" indent="-259080" algn="just">
              <a:lnSpc>
                <a:spcPts val="3120"/>
              </a:lnSpc>
              <a:spcBef>
                <a:spcPct val="0"/>
              </a:spcBef>
              <a:buAutoNum type="arabicPeriod"/>
            </a:pPr>
            <a:r>
              <a:rPr lang="en-US" sz="2400">
                <a:solidFill>
                  <a:srgbClr val="FFFFFF"/>
                </a:solidFill>
                <a:latin typeface="DM Sans"/>
                <a:ea typeface="DM Sans"/>
                <a:cs typeface="DM Sans"/>
                <a:sym typeface="DM Sans"/>
              </a:rPr>
              <a:t>    Reflectief denken en handelen stimuleren </a:t>
            </a:r>
          </a:p>
          <a:p>
            <a:pPr marL="518160" lvl="1" indent="-259080" algn="just">
              <a:lnSpc>
                <a:spcPts val="3120"/>
              </a:lnSpc>
              <a:spcBef>
                <a:spcPct val="0"/>
              </a:spcBef>
              <a:buAutoNum type="arabicPeriod"/>
            </a:pPr>
            <a:r>
              <a:rPr lang="en-US" sz="2400">
                <a:solidFill>
                  <a:srgbClr val="FFFFFF"/>
                </a:solidFill>
                <a:latin typeface="DM Sans"/>
                <a:ea typeface="DM Sans"/>
                <a:cs typeface="DM Sans"/>
                <a:sym typeface="DM Sans"/>
              </a:rPr>
              <a:t>    De relevantie van het leren van iets nieuws duidelijk maken </a:t>
            </a:r>
          </a:p>
          <a:p>
            <a:pPr marL="518160" lvl="1" indent="-259080" algn="just">
              <a:lnSpc>
                <a:spcPts val="3120"/>
              </a:lnSpc>
              <a:spcBef>
                <a:spcPct val="0"/>
              </a:spcBef>
              <a:buAutoNum type="arabicPeriod"/>
            </a:pPr>
            <a:r>
              <a:rPr lang="en-US" sz="2400">
                <a:solidFill>
                  <a:srgbClr val="FFFFFF"/>
                </a:solidFill>
                <a:latin typeface="DM Sans"/>
                <a:ea typeface="DM Sans"/>
                <a:cs typeface="DM Sans"/>
                <a:sym typeface="DM Sans"/>
              </a:rPr>
              <a:t>    Leerlingen helpen met en van elkaar te leren. </a:t>
            </a:r>
          </a:p>
          <a:p>
            <a:pPr marL="518160" lvl="1" indent="-259080" algn="just">
              <a:lnSpc>
                <a:spcPts val="3120"/>
              </a:lnSpc>
              <a:spcBef>
                <a:spcPct val="0"/>
              </a:spcBef>
              <a:buAutoNum type="arabicPeriod"/>
            </a:pPr>
            <a:r>
              <a:rPr lang="en-US" sz="2400">
                <a:solidFill>
                  <a:srgbClr val="FFFFFF"/>
                </a:solidFill>
                <a:latin typeface="DM Sans"/>
                <a:ea typeface="DM Sans"/>
                <a:cs typeface="DM Sans"/>
                <a:sym typeface="DM Sans"/>
              </a:rPr>
              <a:t>    Verbindingen maken met elders verworven competenties en ervaring </a:t>
            </a:r>
          </a:p>
          <a:p>
            <a:pPr marL="518160" lvl="1" indent="-259080" algn="just">
              <a:lnSpc>
                <a:spcPts val="3120"/>
              </a:lnSpc>
              <a:spcBef>
                <a:spcPct val="0"/>
              </a:spcBef>
              <a:buAutoNum type="arabicPeriod"/>
            </a:pPr>
            <a:r>
              <a:rPr lang="en-US" sz="2400">
                <a:solidFill>
                  <a:srgbClr val="FFFFFF"/>
                </a:solidFill>
                <a:latin typeface="DM Sans"/>
                <a:ea typeface="DM Sans"/>
                <a:cs typeface="DM Sans"/>
                <a:sym typeface="DM Sans"/>
              </a:rPr>
              <a:t>    Voldoende mogelijkheden om te leren aanbieden </a:t>
            </a:r>
          </a:p>
          <a:p>
            <a:pPr marL="518160" lvl="1" indent="-259080" algn="just">
              <a:lnSpc>
                <a:spcPts val="3120"/>
              </a:lnSpc>
              <a:spcBef>
                <a:spcPct val="0"/>
              </a:spcBef>
              <a:buAutoNum type="arabicPeriod"/>
            </a:pPr>
            <a:r>
              <a:rPr lang="en-US" sz="2400">
                <a:solidFill>
                  <a:srgbClr val="FFFFFF"/>
                </a:solidFill>
                <a:latin typeface="DM Sans"/>
                <a:ea typeface="DM Sans"/>
                <a:cs typeface="DM Sans"/>
                <a:sym typeface="DM Sans"/>
              </a:rPr>
              <a:t>    Onderzoek doen naar het onderwijsleerproces.</a:t>
            </a:r>
          </a:p>
          <a:p>
            <a:pPr algn="just">
              <a:lnSpc>
                <a:spcPts val="3120"/>
              </a:lnSpc>
              <a:spcBef>
                <a:spcPct val="0"/>
              </a:spcBef>
            </a:pPr>
            <a:endParaRPr lang="en-US" sz="2400">
              <a:solidFill>
                <a:srgbClr val="FFFFFF"/>
              </a:solidFill>
              <a:latin typeface="DM Sans"/>
              <a:ea typeface="DM Sans"/>
              <a:cs typeface="DM Sans"/>
              <a:sym typeface="DM Sans"/>
            </a:endParaRPr>
          </a:p>
          <a:p>
            <a:pPr algn="just">
              <a:lnSpc>
                <a:spcPts val="3120"/>
              </a:lnSpc>
              <a:spcBef>
                <a:spcPct val="0"/>
              </a:spcBef>
            </a:pPr>
            <a:r>
              <a:rPr lang="en-US" sz="2400">
                <a:solidFill>
                  <a:srgbClr val="FFFFFF"/>
                </a:solidFill>
                <a:latin typeface="DM Sans"/>
                <a:ea typeface="DM Sans"/>
                <a:cs typeface="DM Sans"/>
                <a:sym typeface="DM Sans"/>
              </a:rPr>
              <a:t>Deze punten laten wij op onze school regelmatig terug komen op studiedagen van de leerkrachten en ook in teamvergaderingen proberen we hier aandacht voor te houden. Ook kunnen leerkrachten met eigen wensen voor ontwikkeling op deze punten workshop of opleidingen volgen van het opleidingsbudget.  </a:t>
            </a:r>
          </a:p>
          <a:p>
            <a:pPr algn="just">
              <a:lnSpc>
                <a:spcPts val="3120"/>
              </a:lnSpc>
              <a:spcBef>
                <a:spcPct val="0"/>
              </a:spcBef>
            </a:pPr>
            <a:endParaRPr lang="en-US" sz="2400">
              <a:solidFill>
                <a:srgbClr val="FFFFFF"/>
              </a:solidFill>
              <a:latin typeface="DM Sans"/>
              <a:ea typeface="DM Sans"/>
              <a:cs typeface="DM Sans"/>
              <a:sym typeface="DM Sans"/>
            </a:endParaRPr>
          </a:p>
        </p:txBody>
      </p:sp>
      <p:grpSp>
        <p:nvGrpSpPr>
          <p:cNvPr id="9" name="Group 9"/>
          <p:cNvGrpSpPr/>
          <p:nvPr/>
        </p:nvGrpSpPr>
        <p:grpSpPr>
          <a:xfrm>
            <a:off x="1253057" y="1311881"/>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1" name="TextBox 11"/>
          <p:cNvSpPr txBox="1"/>
          <p:nvPr/>
        </p:nvSpPr>
        <p:spPr>
          <a:xfrm>
            <a:off x="3243782" y="895350"/>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KLASSENMANAGEMENT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4967182" y="6213353"/>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540210" y="-667852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0392864" y="8198918"/>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11" name="Freeform 11"/>
          <p:cNvSpPr/>
          <p:nvPr/>
        </p:nvSpPr>
        <p:spPr>
          <a:xfrm rot="-3986589">
            <a:off x="-4611797" y="8980918"/>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222392" y="3014604"/>
            <a:ext cx="16574204" cy="6414780"/>
          </a:xfrm>
          <a:prstGeom prst="rect">
            <a:avLst/>
          </a:prstGeom>
        </p:spPr>
        <p:txBody>
          <a:bodyPr lIns="0" tIns="0" rIns="0" bIns="0" rtlCol="0" anchor="t">
            <a:spAutoFit/>
          </a:bodyPr>
          <a:lstStyle/>
          <a:p>
            <a:pPr algn="just">
              <a:lnSpc>
                <a:spcPts val="3429"/>
              </a:lnSpc>
            </a:pPr>
            <a:r>
              <a:rPr lang="en-US" sz="2449">
                <a:solidFill>
                  <a:srgbClr val="FFFFFF"/>
                </a:solidFill>
                <a:latin typeface="DM Sans"/>
                <a:ea typeface="DM Sans"/>
                <a:cs typeface="DM Sans"/>
                <a:sym typeface="DM Sans"/>
              </a:rPr>
              <a:t>In de groepen starten de leerlingen met een groepsgesprek. Er worden veel vragen gesteld, dit doen we aan de hand van verschillende metaforen. Bijvoorbeeld de weersomstandigheden of smileys die de sfeer in de klas kunnen weergeven. Het vervolg is een vooruitblik op groepsniveau. Het is zaak om de metaforen nog verder de goede kant op te krijgen. Elk groepslid moet zich prettig voelen de komende periode.  </a:t>
            </a:r>
          </a:p>
          <a:p>
            <a:pPr algn="just">
              <a:lnSpc>
                <a:spcPts val="3429"/>
              </a:lnSpc>
            </a:pPr>
            <a:endParaRPr lang="en-US" sz="2449">
              <a:solidFill>
                <a:srgbClr val="FFFFFF"/>
              </a:solidFill>
              <a:latin typeface="DM Sans"/>
              <a:ea typeface="DM Sans"/>
              <a:cs typeface="DM Sans"/>
              <a:sym typeface="DM Sans"/>
            </a:endParaRPr>
          </a:p>
          <a:p>
            <a:pPr algn="just">
              <a:lnSpc>
                <a:spcPts val="3429"/>
              </a:lnSpc>
            </a:pPr>
            <a:r>
              <a:rPr lang="en-US" sz="2449">
                <a:solidFill>
                  <a:srgbClr val="FFFFFF"/>
                </a:solidFill>
                <a:latin typeface="DM Sans"/>
                <a:ea typeface="DM Sans"/>
                <a:cs typeface="DM Sans"/>
                <a:sym typeface="DM Sans"/>
              </a:rPr>
              <a:t>Een groepsgesprek bestaat uit een preventief karakter. Deze gesprekken vinden het hele jaar door plaats en worden wekelijks door onze leerkrachten ingepland in de reguliere weekplanning. Het kan ook zijn dat er een fikse ruzie of conflict is, dan voeren we curatieve groepsgesprekken. Deze gesprekken zijn oplossingsgericht en geeft leerlingen via deze manier mee dat ze allemaal een aandeel hebben in het functioneren van de groep. </a:t>
            </a:r>
          </a:p>
          <a:p>
            <a:pPr algn="just">
              <a:lnSpc>
                <a:spcPts val="3429"/>
              </a:lnSpc>
            </a:pPr>
            <a:endParaRPr lang="en-US" sz="2449">
              <a:solidFill>
                <a:srgbClr val="FFFFFF"/>
              </a:solidFill>
              <a:latin typeface="DM Sans"/>
              <a:ea typeface="DM Sans"/>
              <a:cs typeface="DM Sans"/>
              <a:sym typeface="DM Sans"/>
            </a:endParaRPr>
          </a:p>
          <a:p>
            <a:pPr algn="just">
              <a:lnSpc>
                <a:spcPts val="3429"/>
              </a:lnSpc>
            </a:pPr>
            <a:r>
              <a:rPr lang="en-US" sz="2449">
                <a:solidFill>
                  <a:srgbClr val="FFFFFF"/>
                </a:solidFill>
                <a:latin typeface="DM Sans"/>
                <a:ea typeface="DM Sans"/>
                <a:cs typeface="DM Sans"/>
                <a:sym typeface="DM Sans"/>
              </a:rPr>
              <a:t>De curatieve gesprekken vergen meer voorbereiding om de veiligheid van leerlingen te kunnen waarborgen.  </a:t>
            </a:r>
          </a:p>
          <a:p>
            <a:pPr algn="just">
              <a:lnSpc>
                <a:spcPts val="3429"/>
              </a:lnSpc>
            </a:pPr>
            <a:r>
              <a:rPr lang="en-US" sz="2449">
                <a:solidFill>
                  <a:srgbClr val="FFFFFF"/>
                </a:solidFill>
                <a:latin typeface="DM Sans"/>
                <a:ea typeface="DM Sans"/>
                <a:cs typeface="DM Sans"/>
                <a:sym typeface="DM Sans"/>
              </a:rPr>
              <a:t>Stap 1: gesprek met het slachtoffer </a:t>
            </a:r>
          </a:p>
          <a:p>
            <a:pPr algn="just">
              <a:lnSpc>
                <a:spcPts val="3429"/>
              </a:lnSpc>
            </a:pPr>
            <a:r>
              <a:rPr lang="en-US" sz="2449">
                <a:solidFill>
                  <a:srgbClr val="FFFFFF"/>
                </a:solidFill>
                <a:latin typeface="DM Sans"/>
                <a:ea typeface="DM Sans"/>
                <a:cs typeface="DM Sans"/>
                <a:sym typeface="DM Sans"/>
              </a:rPr>
              <a:t>Stap 2: het groepsgesprek over pesten: aandachtspunten </a:t>
            </a:r>
          </a:p>
          <a:p>
            <a:pPr algn="just">
              <a:lnSpc>
                <a:spcPts val="3429"/>
              </a:lnSpc>
            </a:pPr>
            <a:r>
              <a:rPr lang="en-US" sz="2449">
                <a:solidFill>
                  <a:srgbClr val="FFFFFF"/>
                </a:solidFill>
                <a:latin typeface="DM Sans"/>
                <a:ea typeface="DM Sans"/>
                <a:cs typeface="DM Sans"/>
                <a:sym typeface="DM Sans"/>
              </a:rPr>
              <a:t>Stap 3: afronding en evaluatie </a:t>
            </a:r>
          </a:p>
          <a:p>
            <a:pPr algn="just">
              <a:lnSpc>
                <a:spcPts val="3429"/>
              </a:lnSpc>
            </a:pPr>
            <a:endParaRPr lang="en-US" sz="2449">
              <a:solidFill>
                <a:srgbClr val="FFFFFF"/>
              </a:solidFill>
              <a:latin typeface="DM Sans"/>
              <a:ea typeface="DM Sans"/>
              <a:cs typeface="DM Sans"/>
              <a:sym typeface="DM Sans"/>
            </a:endParaRPr>
          </a:p>
        </p:txBody>
      </p:sp>
      <p:grpSp>
        <p:nvGrpSpPr>
          <p:cNvPr id="13" name="Group 13"/>
          <p:cNvGrpSpPr/>
          <p:nvPr/>
        </p:nvGrpSpPr>
        <p:grpSpPr>
          <a:xfrm>
            <a:off x="16253546" y="8092440"/>
            <a:ext cx="1543050" cy="1543050"/>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5" name="TextBox 15"/>
          <p:cNvSpPr txBox="1"/>
          <p:nvPr/>
        </p:nvSpPr>
        <p:spPr>
          <a:xfrm>
            <a:off x="3320818" y="403317"/>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PRIMAIRE PREVENTIE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540210" y="-6589922"/>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7" name="TextBox 7"/>
          <p:cNvSpPr txBox="1"/>
          <p:nvPr/>
        </p:nvSpPr>
        <p:spPr>
          <a:xfrm>
            <a:off x="297712" y="3370316"/>
            <a:ext cx="17764936" cy="6692094"/>
          </a:xfrm>
          <a:prstGeom prst="rect">
            <a:avLst/>
          </a:prstGeom>
        </p:spPr>
        <p:txBody>
          <a:bodyPr lIns="0" tIns="0" rIns="0" bIns="0" rtlCol="0" anchor="t">
            <a:spAutoFit/>
          </a:bodyPr>
          <a:lstStyle/>
          <a:p>
            <a:pPr marL="519614" lvl="1" indent="-259807" algn="just">
              <a:lnSpc>
                <a:spcPts val="3369"/>
              </a:lnSpc>
              <a:buFont typeface="Arial"/>
              <a:buChar char="•"/>
            </a:pPr>
            <a:r>
              <a:rPr lang="en-US" sz="2406">
                <a:solidFill>
                  <a:srgbClr val="FFFFFF"/>
                </a:solidFill>
                <a:latin typeface="DM Sans"/>
                <a:ea typeface="DM Sans"/>
                <a:cs typeface="DM Sans"/>
                <a:sym typeface="DM Sans"/>
              </a:rPr>
              <a:t>Platte Steungroepaanpak: De steungroepaanpak wordt ingezet wanneer het in de groep niet veilig genoeg is om te bespreken of het kind waar het om gaat liever niet wil dat het in de hele groep besproken wordt. Een klein groepje leerlingen, waaronder de mogelijk pester(s) maar ook vrienden van het kind dat zich niet fijn voelt, worden bij elkaar geroepen voor het uitvoeren van een concrete opdracht: het weer fijn maken voor het kind op school. De verantwoordelijkheid ligt bij de leerlingen, zij komen met ideeën. De steungroep wordt afgesloten met een individueel gesprek met de ondersteunde leerling en een groepsgesprek met de steungroep. De steungroep loopt 1 tot 2 weken.  We hebben gekozen voor de steungroepaanpak en niet voor de directe aanpak, omdat deze inzetbaar niet alleen voor pestgevallen en je werkt aan gezamenlijke verantwoordelijkheid en direct met de groep aan de slag gaat, bij de directe aanpak vinden eerst individuele gesprekken met de pesters plaats.  </a:t>
            </a:r>
          </a:p>
          <a:p>
            <a:pPr algn="just">
              <a:lnSpc>
                <a:spcPts val="3369"/>
              </a:lnSpc>
            </a:pPr>
            <a:endParaRPr lang="en-US" sz="2406">
              <a:solidFill>
                <a:srgbClr val="FFFFFF"/>
              </a:solidFill>
              <a:latin typeface="DM Sans"/>
              <a:ea typeface="DM Sans"/>
              <a:cs typeface="DM Sans"/>
              <a:sym typeface="DM Sans"/>
            </a:endParaRPr>
          </a:p>
          <a:p>
            <a:pPr marL="519614" lvl="1" indent="-259807" algn="just">
              <a:lnSpc>
                <a:spcPts val="3369"/>
              </a:lnSpc>
              <a:buFont typeface="Arial"/>
              <a:buChar char="•"/>
            </a:pPr>
            <a:r>
              <a:rPr lang="en-US" sz="2406">
                <a:solidFill>
                  <a:srgbClr val="FFFFFF"/>
                </a:solidFill>
                <a:latin typeface="DM Sans"/>
                <a:ea typeface="DM Sans"/>
                <a:cs typeface="DM Sans"/>
                <a:sym typeface="DM Sans"/>
              </a:rPr>
              <a:t>Buiten KIVA om worden er nog sociale vaardigheidstrainingen aangeboden op onze school. We bieden dit aan aan kinderen die problemen ervaren op sociaal gebied. Sommige kinderen zijn afwachtend, verlegen of sociaal angstig. Andere kinderen hebben moeite om zich aan regels te houden, reageren snel boos of komen snel met anderen in conflict. De leraar kan dan samen met de IB’er en in afstemming met de ouders het kind aanmelden voor een sociale vaardigheidstraining. Die door onze IB'er wordt gegeven, de training bestaat uit 6 lessen.   </a:t>
            </a:r>
          </a:p>
          <a:p>
            <a:pPr algn="just">
              <a:lnSpc>
                <a:spcPts val="3369"/>
              </a:lnSpc>
            </a:pPr>
            <a:r>
              <a:rPr lang="en-US" sz="2406">
                <a:solidFill>
                  <a:srgbClr val="FFFFFF"/>
                </a:solidFill>
                <a:latin typeface="DM Sans"/>
                <a:ea typeface="DM Sans"/>
                <a:cs typeface="DM Sans"/>
                <a:sym typeface="DM Sans"/>
              </a:rPr>
              <a:t> </a:t>
            </a:r>
          </a:p>
        </p:txBody>
      </p:sp>
      <p:grpSp>
        <p:nvGrpSpPr>
          <p:cNvPr id="8" name="Group 8"/>
          <p:cNvGrpSpPr/>
          <p:nvPr/>
        </p:nvGrpSpPr>
        <p:grpSpPr>
          <a:xfrm>
            <a:off x="1028700" y="1235997"/>
            <a:ext cx="1543050" cy="15430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0" name="TextBox 10"/>
          <p:cNvSpPr txBox="1"/>
          <p:nvPr/>
        </p:nvSpPr>
        <p:spPr>
          <a:xfrm>
            <a:off x="3320818" y="819466"/>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SECUNDAIRE PREVENTIE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450479" y="-651370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7" name="Freeform 7"/>
          <p:cNvSpPr/>
          <p:nvPr/>
        </p:nvSpPr>
        <p:spPr>
          <a:xfrm rot="-3986589">
            <a:off x="11687300" y="8900400"/>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250399" y="3483964"/>
            <a:ext cx="16532564" cy="5434965"/>
          </a:xfrm>
          <a:prstGeom prst="rect">
            <a:avLst/>
          </a:prstGeom>
        </p:spPr>
        <p:txBody>
          <a:bodyPr lIns="0" tIns="0" rIns="0" bIns="0" rtlCol="0" anchor="t">
            <a:spAutoFit/>
          </a:bodyPr>
          <a:lstStyle/>
          <a:p>
            <a:pPr algn="just">
              <a:lnSpc>
                <a:spcPts val="3359"/>
              </a:lnSpc>
            </a:pPr>
            <a:r>
              <a:rPr lang="en-US" sz="2400">
                <a:solidFill>
                  <a:srgbClr val="FFFFFF"/>
                </a:solidFill>
                <a:latin typeface="DM Sans"/>
                <a:ea typeface="DM Sans"/>
                <a:cs typeface="DM Sans"/>
                <a:sym typeface="DM Sans"/>
              </a:rPr>
              <a:t>Bij vermoeden van pesten of andersoortige problemen met een leerling, zet je als groepsleerkracht een stap ter beeldvorming (B5) middels een persoonlijk gesprek. Het voornaamste doel van dit gesprek is, in kaart brengen of er concrete actie nodig is inzake het welzijn in de groep van deze leerling. De leerkracht neemt een open houding aan, veroordeelt de visie van het kind niet en toont vooral empathie. </a:t>
            </a:r>
          </a:p>
          <a:p>
            <a:pPr algn="just">
              <a:lnSpc>
                <a:spcPts val="3359"/>
              </a:lnSpc>
            </a:pPr>
            <a:endParaRPr lang="en-US" sz="2400">
              <a:solidFill>
                <a:srgbClr val="FFFFFF"/>
              </a:solidFill>
              <a:latin typeface="DM Sans"/>
              <a:ea typeface="DM Sans"/>
              <a:cs typeface="DM Sans"/>
              <a:sym typeface="DM Sans"/>
            </a:endParaRPr>
          </a:p>
          <a:p>
            <a:pPr algn="just">
              <a:lnSpc>
                <a:spcPts val="3359"/>
              </a:lnSpc>
            </a:pPr>
            <a:r>
              <a:rPr lang="en-US" sz="2400">
                <a:solidFill>
                  <a:srgbClr val="FFFFFF"/>
                </a:solidFill>
                <a:latin typeface="DM Sans"/>
                <a:ea typeface="DM Sans"/>
                <a:cs typeface="DM Sans"/>
                <a:sym typeface="DM Sans"/>
              </a:rPr>
              <a:t>Het te dienen doel van het gesprek is onder te verdelen in drie peilers: </a:t>
            </a:r>
          </a:p>
          <a:p>
            <a:pPr marL="518160" lvl="1" indent="-259080" algn="just">
              <a:lnSpc>
                <a:spcPts val="3359"/>
              </a:lnSpc>
              <a:buFont typeface="Arial"/>
              <a:buChar char="•"/>
            </a:pPr>
            <a:r>
              <a:rPr lang="en-US" sz="2400">
                <a:solidFill>
                  <a:srgbClr val="FFFFFF"/>
                </a:solidFill>
                <a:latin typeface="DM Sans"/>
                <a:ea typeface="DM Sans"/>
                <a:cs typeface="DM Sans"/>
                <a:sym typeface="DM Sans"/>
              </a:rPr>
              <a:t>Bouwen aan de vertrouwensband met de betreffende leerling </a:t>
            </a:r>
          </a:p>
          <a:p>
            <a:pPr marL="518160" lvl="1" indent="-259080" algn="just">
              <a:lnSpc>
                <a:spcPts val="3359"/>
              </a:lnSpc>
              <a:buFont typeface="Arial"/>
              <a:buChar char="•"/>
            </a:pPr>
            <a:r>
              <a:rPr lang="en-US" sz="2400">
                <a:solidFill>
                  <a:srgbClr val="FFFFFF"/>
                </a:solidFill>
                <a:latin typeface="DM Sans"/>
                <a:ea typeface="DM Sans"/>
                <a:cs typeface="DM Sans"/>
                <a:sym typeface="DM Sans"/>
              </a:rPr>
              <a:t>In kaart brengen hoe lang het probleem al speelt, wie erbij betrokken zijn en hoe het kind de situatie ervaart. </a:t>
            </a:r>
          </a:p>
          <a:p>
            <a:pPr marL="518160" lvl="1" indent="-259080" algn="just">
              <a:lnSpc>
                <a:spcPts val="3359"/>
              </a:lnSpc>
              <a:buFont typeface="Arial"/>
              <a:buChar char="•"/>
            </a:pPr>
            <a:r>
              <a:rPr lang="en-US" sz="2400">
                <a:solidFill>
                  <a:srgbClr val="FFFFFF"/>
                </a:solidFill>
                <a:latin typeface="DM Sans"/>
                <a:ea typeface="DM Sans"/>
                <a:cs typeface="DM Sans"/>
                <a:sym typeface="DM Sans"/>
              </a:rPr>
              <a:t>Aansluiting vinden bij de door het kind voorziene oplossing en welke leerlingen daarbij kunnen helpen. </a:t>
            </a:r>
          </a:p>
          <a:p>
            <a:pPr algn="just">
              <a:lnSpc>
                <a:spcPts val="3359"/>
              </a:lnSpc>
            </a:pPr>
            <a:endParaRPr lang="en-US" sz="2400">
              <a:solidFill>
                <a:srgbClr val="FFFFFF"/>
              </a:solidFill>
              <a:latin typeface="DM Sans"/>
              <a:ea typeface="DM Sans"/>
              <a:cs typeface="DM Sans"/>
              <a:sym typeface="DM Sans"/>
            </a:endParaRPr>
          </a:p>
          <a:p>
            <a:pPr algn="just">
              <a:lnSpc>
                <a:spcPts val="3359"/>
              </a:lnSpc>
            </a:pPr>
            <a:r>
              <a:rPr lang="en-US" sz="2400">
                <a:solidFill>
                  <a:srgbClr val="FFFFFF"/>
                </a:solidFill>
                <a:latin typeface="DM Sans"/>
                <a:ea typeface="DM Sans"/>
                <a:cs typeface="DM Sans"/>
                <a:sym typeface="DM Sans"/>
              </a:rPr>
              <a:t>Na afloop van het gesprek dient de leerkracht het online formulier (B5) uit de KIVA methode in. Dit vult hij in met behulp van eigen observaties van de leerkracht, de KIVA monitor en de uitkomst van het gevoerde gesprek. </a:t>
            </a:r>
          </a:p>
          <a:p>
            <a:pPr algn="just">
              <a:lnSpc>
                <a:spcPts val="3359"/>
              </a:lnSpc>
            </a:pPr>
            <a:endParaRPr lang="en-US" sz="2400">
              <a:solidFill>
                <a:srgbClr val="FFFFFF"/>
              </a:solidFill>
              <a:latin typeface="DM Sans"/>
              <a:ea typeface="DM Sans"/>
              <a:cs typeface="DM Sans"/>
              <a:sym typeface="DM Sans"/>
            </a:endParaRPr>
          </a:p>
        </p:txBody>
      </p:sp>
      <p:grpSp>
        <p:nvGrpSpPr>
          <p:cNvPr id="9" name="Group 9"/>
          <p:cNvGrpSpPr/>
          <p:nvPr/>
        </p:nvGrpSpPr>
        <p:grpSpPr>
          <a:xfrm>
            <a:off x="16487775" y="814740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1" name="TextBox 11"/>
          <p:cNvSpPr txBox="1"/>
          <p:nvPr/>
        </p:nvSpPr>
        <p:spPr>
          <a:xfrm>
            <a:off x="3693499" y="819466"/>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TERTIAIRE PREVENTIE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rot="7659121">
            <a:off x="-4012602"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019320" y="2901697"/>
            <a:ext cx="1400485" cy="6493178"/>
            <a:chOff x="0" y="0"/>
            <a:chExt cx="368852" cy="1710138"/>
          </a:xfrm>
        </p:grpSpPr>
        <p:sp>
          <p:nvSpPr>
            <p:cNvPr id="4" name="Freeform 4"/>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close/>
                </a:path>
              </a:pathLst>
            </a:custGeom>
            <a:solidFill>
              <a:srgbClr val="CCCCCC"/>
            </a:solidFill>
          </p:spPr>
        </p:sp>
        <p:sp>
          <p:nvSpPr>
            <p:cNvPr id="5" name="TextBox 5"/>
            <p:cNvSpPr txBox="1"/>
            <p:nvPr/>
          </p:nvSpPr>
          <p:spPr>
            <a:xfrm>
              <a:off x="0" y="-19050"/>
              <a:ext cx="368852" cy="1729188"/>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rot="2016048">
            <a:off x="12243487" y="-1005305"/>
            <a:ext cx="10749463" cy="2687366"/>
          </a:xfrm>
          <a:custGeom>
            <a:avLst/>
            <a:gdLst/>
            <a:ahLst/>
            <a:cxnLst/>
            <a:rect l="l" t="t" r="r" b="b"/>
            <a:pathLst>
              <a:path w="10749463" h="2687366">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6"/>
            <a:stretch>
              <a:fillRect/>
            </a:stretch>
          </a:blipFill>
        </p:spPr>
      </p:sp>
      <p:grpSp>
        <p:nvGrpSpPr>
          <p:cNvPr id="8" name="Group 8"/>
          <p:cNvGrpSpPr/>
          <p:nvPr/>
        </p:nvGrpSpPr>
        <p:grpSpPr>
          <a:xfrm>
            <a:off x="17699101" y="9894610"/>
            <a:ext cx="1543050" cy="15430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7">
                <a:alphaModFix amt="0"/>
              </a:blip>
              <a:stretch>
                <a:fillRect/>
              </a:stretch>
            </a:blipFill>
          </p:spPr>
        </p:sp>
      </p:grpSp>
      <p:sp>
        <p:nvSpPr>
          <p:cNvPr id="10" name="TextBox 10"/>
          <p:cNvSpPr txBox="1"/>
          <p:nvPr/>
        </p:nvSpPr>
        <p:spPr>
          <a:xfrm>
            <a:off x="4980992" y="1036994"/>
            <a:ext cx="7416941" cy="1683727"/>
          </a:xfrm>
          <a:prstGeom prst="rect">
            <a:avLst/>
          </a:prstGeom>
        </p:spPr>
        <p:txBody>
          <a:bodyPr lIns="0" tIns="0" rIns="0" bIns="0" rtlCol="0" anchor="t">
            <a:spAutoFit/>
          </a:bodyPr>
          <a:lstStyle/>
          <a:p>
            <a:pPr algn="ctr">
              <a:lnSpc>
                <a:spcPts val="13774"/>
              </a:lnSpc>
            </a:pPr>
            <a:r>
              <a:rPr lang="en-US" sz="9981" b="1" spc="978">
                <a:solidFill>
                  <a:srgbClr val="231F20"/>
                </a:solidFill>
                <a:latin typeface="Oswald Bold"/>
                <a:ea typeface="Oswald Bold"/>
                <a:cs typeface="Oswald Bold"/>
                <a:sym typeface="Oswald Bold"/>
              </a:rPr>
              <a:t>INHOUD</a:t>
            </a:r>
          </a:p>
        </p:txBody>
      </p:sp>
      <p:sp>
        <p:nvSpPr>
          <p:cNvPr id="11" name="TextBox 11"/>
          <p:cNvSpPr txBox="1"/>
          <p:nvPr/>
        </p:nvSpPr>
        <p:spPr>
          <a:xfrm>
            <a:off x="5231353" y="3225185"/>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01</a:t>
            </a:r>
          </a:p>
        </p:txBody>
      </p:sp>
      <p:sp>
        <p:nvSpPr>
          <p:cNvPr id="12" name="TextBox 12"/>
          <p:cNvSpPr txBox="1"/>
          <p:nvPr/>
        </p:nvSpPr>
        <p:spPr>
          <a:xfrm>
            <a:off x="5231353" y="4022304"/>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02</a:t>
            </a:r>
          </a:p>
        </p:txBody>
      </p:sp>
      <p:sp>
        <p:nvSpPr>
          <p:cNvPr id="13" name="TextBox 13"/>
          <p:cNvSpPr txBox="1"/>
          <p:nvPr/>
        </p:nvSpPr>
        <p:spPr>
          <a:xfrm>
            <a:off x="5231353" y="4822404"/>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03</a:t>
            </a:r>
          </a:p>
        </p:txBody>
      </p:sp>
      <p:sp>
        <p:nvSpPr>
          <p:cNvPr id="14" name="TextBox 14"/>
          <p:cNvSpPr txBox="1"/>
          <p:nvPr/>
        </p:nvSpPr>
        <p:spPr>
          <a:xfrm>
            <a:off x="5231353" y="5622504"/>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04</a:t>
            </a:r>
          </a:p>
        </p:txBody>
      </p:sp>
      <p:sp>
        <p:nvSpPr>
          <p:cNvPr id="15" name="TextBox 15"/>
          <p:cNvSpPr txBox="1"/>
          <p:nvPr/>
        </p:nvSpPr>
        <p:spPr>
          <a:xfrm>
            <a:off x="5250954" y="6422604"/>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05</a:t>
            </a:r>
          </a:p>
        </p:txBody>
      </p:sp>
      <p:sp>
        <p:nvSpPr>
          <p:cNvPr id="16" name="TextBox 16"/>
          <p:cNvSpPr txBox="1"/>
          <p:nvPr/>
        </p:nvSpPr>
        <p:spPr>
          <a:xfrm>
            <a:off x="5250954" y="7222704"/>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06</a:t>
            </a:r>
          </a:p>
        </p:txBody>
      </p:sp>
      <p:sp>
        <p:nvSpPr>
          <p:cNvPr id="17" name="TextBox 17"/>
          <p:cNvSpPr txBox="1"/>
          <p:nvPr/>
        </p:nvSpPr>
        <p:spPr>
          <a:xfrm>
            <a:off x="5250954" y="8022804"/>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07</a:t>
            </a:r>
          </a:p>
        </p:txBody>
      </p:sp>
      <p:sp>
        <p:nvSpPr>
          <p:cNvPr id="18" name="TextBox 18"/>
          <p:cNvSpPr txBox="1"/>
          <p:nvPr/>
        </p:nvSpPr>
        <p:spPr>
          <a:xfrm>
            <a:off x="6607430" y="3330235"/>
            <a:ext cx="5790503" cy="418548"/>
          </a:xfrm>
          <a:prstGeom prst="rect">
            <a:avLst/>
          </a:prstGeom>
        </p:spPr>
        <p:txBody>
          <a:bodyPr lIns="0" tIns="0" rIns="0" bIns="0" rtlCol="0" anchor="t">
            <a:spAutoFit/>
          </a:bodyPr>
          <a:lstStyle/>
          <a:p>
            <a:pPr algn="l">
              <a:lnSpc>
                <a:spcPts val="3483"/>
              </a:lnSpc>
            </a:pPr>
            <a:r>
              <a:rPr lang="en-US" sz="2524" spc="247">
                <a:solidFill>
                  <a:srgbClr val="231F20"/>
                </a:solidFill>
                <a:latin typeface="Oswald"/>
                <a:ea typeface="Oswald"/>
                <a:cs typeface="Oswald"/>
                <a:sym typeface="Oswald"/>
              </a:rPr>
              <a:t>ONZE SCHOOL</a:t>
            </a:r>
          </a:p>
        </p:txBody>
      </p:sp>
      <p:sp>
        <p:nvSpPr>
          <p:cNvPr id="19" name="TextBox 19"/>
          <p:cNvSpPr txBox="1"/>
          <p:nvPr/>
        </p:nvSpPr>
        <p:spPr>
          <a:xfrm>
            <a:off x="6607430" y="6437955"/>
            <a:ext cx="6641078" cy="418548"/>
          </a:xfrm>
          <a:prstGeom prst="rect">
            <a:avLst/>
          </a:prstGeom>
        </p:spPr>
        <p:txBody>
          <a:bodyPr lIns="0" tIns="0" rIns="0" bIns="0" rtlCol="0" anchor="t">
            <a:spAutoFit/>
          </a:bodyPr>
          <a:lstStyle/>
          <a:p>
            <a:pPr algn="l">
              <a:lnSpc>
                <a:spcPts val="3483"/>
              </a:lnSpc>
            </a:pPr>
            <a:r>
              <a:rPr lang="en-US" sz="2524" spc="247">
                <a:solidFill>
                  <a:srgbClr val="231F20"/>
                </a:solidFill>
                <a:latin typeface="Oswald"/>
                <a:ea typeface="Oswald"/>
                <a:cs typeface="Oswald"/>
                <a:sym typeface="Oswald"/>
              </a:rPr>
              <a:t>KNELPUNTEN &amp; AANPAK PER GROEP</a:t>
            </a:r>
          </a:p>
        </p:txBody>
      </p:sp>
      <p:sp>
        <p:nvSpPr>
          <p:cNvPr id="20" name="TextBox 20"/>
          <p:cNvSpPr txBox="1"/>
          <p:nvPr/>
        </p:nvSpPr>
        <p:spPr>
          <a:xfrm>
            <a:off x="6607430" y="5724131"/>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swald"/>
                <a:ea typeface="Oswald"/>
                <a:cs typeface="Oswald"/>
                <a:sym typeface="Oswald"/>
              </a:rPr>
              <a:t>SCHOOLBREDE AANPAK</a:t>
            </a:r>
          </a:p>
        </p:txBody>
      </p:sp>
      <p:sp>
        <p:nvSpPr>
          <p:cNvPr id="21" name="TextBox 21"/>
          <p:cNvSpPr txBox="1"/>
          <p:nvPr/>
        </p:nvSpPr>
        <p:spPr>
          <a:xfrm>
            <a:off x="6607430" y="4127355"/>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swald"/>
                <a:ea typeface="Oswald"/>
                <a:cs typeface="Oswald"/>
                <a:sym typeface="Oswald"/>
              </a:rPr>
              <a:t>VISIE OP ONDERWIJS</a:t>
            </a:r>
          </a:p>
        </p:txBody>
      </p:sp>
      <p:sp>
        <p:nvSpPr>
          <p:cNvPr id="22" name="TextBox 22"/>
          <p:cNvSpPr txBox="1"/>
          <p:nvPr/>
        </p:nvSpPr>
        <p:spPr>
          <a:xfrm>
            <a:off x="6607430" y="7285128"/>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swald"/>
                <a:ea typeface="Oswald"/>
                <a:cs typeface="Oswald"/>
                <a:sym typeface="Oswald"/>
              </a:rPr>
              <a:t>BORGING &amp; MONITORING</a:t>
            </a:r>
          </a:p>
        </p:txBody>
      </p:sp>
      <p:sp>
        <p:nvSpPr>
          <p:cNvPr id="23" name="TextBox 23"/>
          <p:cNvSpPr txBox="1"/>
          <p:nvPr/>
        </p:nvSpPr>
        <p:spPr>
          <a:xfrm>
            <a:off x="6607430" y="8127855"/>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swald"/>
                <a:ea typeface="Oswald"/>
                <a:cs typeface="Oswald"/>
                <a:sym typeface="Oswald"/>
              </a:rPr>
              <a:t>COORDINATIE &amp; ORGANISATIE</a:t>
            </a:r>
          </a:p>
        </p:txBody>
      </p:sp>
      <p:sp>
        <p:nvSpPr>
          <p:cNvPr id="24" name="TextBox 24"/>
          <p:cNvSpPr txBox="1"/>
          <p:nvPr/>
        </p:nvSpPr>
        <p:spPr>
          <a:xfrm>
            <a:off x="6607430" y="8842701"/>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swald"/>
                <a:ea typeface="Oswald"/>
                <a:cs typeface="Oswald"/>
                <a:sym typeface="Oswald"/>
              </a:rPr>
              <a:t>BRONNEN</a:t>
            </a:r>
          </a:p>
        </p:txBody>
      </p:sp>
      <p:sp>
        <p:nvSpPr>
          <p:cNvPr id="25" name="TextBox 25"/>
          <p:cNvSpPr txBox="1"/>
          <p:nvPr/>
        </p:nvSpPr>
        <p:spPr>
          <a:xfrm>
            <a:off x="5250954" y="8737650"/>
            <a:ext cx="937219" cy="657225"/>
          </a:xfrm>
          <a:prstGeom prst="rect">
            <a:avLst/>
          </a:prstGeom>
        </p:spPr>
        <p:txBody>
          <a:bodyPr lIns="0" tIns="0" rIns="0" bIns="0" rtlCol="0" anchor="t">
            <a:spAutoFit/>
          </a:bodyPr>
          <a:lstStyle/>
          <a:p>
            <a:pPr algn="ctr">
              <a:lnSpc>
                <a:spcPts val="5126"/>
              </a:lnSpc>
            </a:pPr>
            <a:r>
              <a:rPr lang="en-US" sz="4271" b="1" i="1">
                <a:solidFill>
                  <a:srgbClr val="363636"/>
                </a:solidFill>
                <a:latin typeface="Oswald Bold"/>
                <a:ea typeface="Oswald Bold"/>
                <a:cs typeface="Oswald Bold"/>
                <a:sym typeface="Oswald Bold"/>
              </a:rPr>
              <a:t>08</a:t>
            </a:r>
          </a:p>
        </p:txBody>
      </p:sp>
      <p:sp>
        <p:nvSpPr>
          <p:cNvPr id="26" name="TextBox 26"/>
          <p:cNvSpPr txBox="1"/>
          <p:nvPr/>
        </p:nvSpPr>
        <p:spPr>
          <a:xfrm>
            <a:off x="6607430" y="4915176"/>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swald"/>
                <a:ea typeface="Oswald"/>
                <a:cs typeface="Oswald"/>
                <a:sym typeface="Oswald"/>
              </a:rPr>
              <a:t>HUIDIGE SITUATIE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450479" y="-651370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7" name="Freeform 7"/>
          <p:cNvSpPr/>
          <p:nvPr/>
        </p:nvSpPr>
        <p:spPr>
          <a:xfrm rot="-3986589">
            <a:off x="11687300" y="8900400"/>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174871" y="3370316"/>
            <a:ext cx="16333998" cy="5799284"/>
          </a:xfrm>
          <a:prstGeom prst="rect">
            <a:avLst/>
          </a:prstGeom>
        </p:spPr>
        <p:txBody>
          <a:bodyPr lIns="0" tIns="0" rIns="0" bIns="0" rtlCol="0" anchor="t">
            <a:spAutoFit/>
          </a:bodyPr>
          <a:lstStyle/>
          <a:p>
            <a:pPr algn="just">
              <a:lnSpc>
                <a:spcPts val="3369"/>
              </a:lnSpc>
            </a:pPr>
            <a:r>
              <a:rPr lang="en-US" sz="2406" b="1">
                <a:solidFill>
                  <a:srgbClr val="FFFFFF"/>
                </a:solidFill>
                <a:latin typeface="DM Sans Bold"/>
                <a:ea typeface="DM Sans Bold"/>
                <a:cs typeface="DM Sans Bold"/>
                <a:sym typeface="DM Sans Bold"/>
              </a:rPr>
              <a:t>Herstelaanpak</a:t>
            </a:r>
          </a:p>
          <a:p>
            <a:pPr algn="just">
              <a:lnSpc>
                <a:spcPts val="3369"/>
              </a:lnSpc>
            </a:pPr>
            <a:r>
              <a:rPr lang="en-US" sz="2406">
                <a:solidFill>
                  <a:srgbClr val="FFFFFF"/>
                </a:solidFill>
                <a:latin typeface="DM Sans"/>
                <a:ea typeface="DM Sans"/>
                <a:cs typeface="DM Sans"/>
                <a:sym typeface="DM Sans"/>
              </a:rPr>
              <a:t>Deze aanpak wordt gebruikt wanneer de steungroepaanpak of de directe aanpak niet (voldoende) heeft gewerkt. Het vormt binnen de KIVA methode de laatste stap om pestgedrag te beëindigen.  </a:t>
            </a:r>
          </a:p>
          <a:p>
            <a:pPr algn="just">
              <a:lnSpc>
                <a:spcPts val="3369"/>
              </a:lnSpc>
            </a:pPr>
            <a:r>
              <a:rPr lang="en-US" sz="2406">
                <a:solidFill>
                  <a:srgbClr val="FFFFFF"/>
                </a:solidFill>
                <a:latin typeface="DM Sans"/>
                <a:ea typeface="DM Sans"/>
                <a:cs typeface="DM Sans"/>
                <a:sym typeface="DM Sans"/>
              </a:rPr>
              <a:t> </a:t>
            </a:r>
          </a:p>
          <a:p>
            <a:pPr algn="just">
              <a:lnSpc>
                <a:spcPts val="3369"/>
              </a:lnSpc>
            </a:pPr>
            <a:r>
              <a:rPr lang="en-US" sz="2406">
                <a:solidFill>
                  <a:srgbClr val="FFFFFF"/>
                </a:solidFill>
                <a:latin typeface="DM Sans"/>
                <a:ea typeface="DM Sans"/>
                <a:cs typeface="DM Sans"/>
                <a:sym typeface="DM Sans"/>
              </a:rPr>
              <a:t>De herstelaanpak is gericht op herstel van de onderlinge verhoudingen. Er wordt uitvoerig stil gestaan bij wat er is gebeurd, welke gevolgen de voorgeschiedenis heeft en welke gevoelens daarmee gepaard gingen. Binnen de herstelaanpak worden bindende afspraken gemaakt met de leerling die heeft gepest. De leerling die gepest is, dient ook actief deel te nemen bij het formuleren van de te maken afspraken. Samen met een lid van het KIVA team schrijven alle leerlingen die pestgedrag hebben vertoond mee aan het herstelplan. De intentie is dat zowel de gepeste als pestende leerling op deze manier worden genoopt te reflecteren op de ontstane situatie. De betrokken ouders worden op de hoogte gebracht van het gedrag en de te nemen maatregelen. Zowel de leerlingen alsmede de betrokken ouders ondertekenen het herstelplan.  </a:t>
            </a:r>
          </a:p>
          <a:p>
            <a:pPr algn="just">
              <a:lnSpc>
                <a:spcPts val="3089"/>
              </a:lnSpc>
            </a:pPr>
            <a:endParaRPr lang="en-US" sz="2406">
              <a:solidFill>
                <a:srgbClr val="FFFFFF"/>
              </a:solidFill>
              <a:latin typeface="DM Sans"/>
              <a:ea typeface="DM Sans"/>
              <a:cs typeface="DM Sans"/>
              <a:sym typeface="DM Sans"/>
            </a:endParaRPr>
          </a:p>
          <a:p>
            <a:pPr algn="just">
              <a:lnSpc>
                <a:spcPts val="3089"/>
              </a:lnSpc>
            </a:pPr>
            <a:r>
              <a:rPr lang="en-US" sz="2206">
                <a:solidFill>
                  <a:srgbClr val="FFFFFF"/>
                </a:solidFill>
                <a:latin typeface="DM Sans"/>
                <a:ea typeface="DM Sans"/>
                <a:cs typeface="DM Sans"/>
                <a:sym typeface="DM Sans"/>
              </a:rPr>
              <a:t> </a:t>
            </a:r>
          </a:p>
        </p:txBody>
      </p:sp>
      <p:grpSp>
        <p:nvGrpSpPr>
          <p:cNvPr id="9" name="Group 9"/>
          <p:cNvGrpSpPr/>
          <p:nvPr/>
        </p:nvGrpSpPr>
        <p:grpSpPr>
          <a:xfrm>
            <a:off x="16487775" y="839807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1" name="TextBox 11"/>
          <p:cNvSpPr txBox="1"/>
          <p:nvPr/>
        </p:nvSpPr>
        <p:spPr>
          <a:xfrm>
            <a:off x="3693499" y="819466"/>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TERTIAIRE PREVENTIE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43294" y="7014063"/>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397417" y="-6955561"/>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2312300" y="7561114"/>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3720011" y="425257"/>
            <a:ext cx="12082182" cy="1105858"/>
          </a:xfrm>
          <a:prstGeom prst="rect">
            <a:avLst/>
          </a:prstGeom>
        </p:spPr>
        <p:txBody>
          <a:bodyPr lIns="0" tIns="0" rIns="0" bIns="0" rtlCol="0" anchor="t">
            <a:spAutoFit/>
          </a:bodyPr>
          <a:lstStyle/>
          <a:p>
            <a:pPr algn="l">
              <a:lnSpc>
                <a:spcPts val="9142"/>
              </a:lnSpc>
            </a:pPr>
            <a:r>
              <a:rPr lang="en-US" sz="6624" b="1" spc="649">
                <a:solidFill>
                  <a:srgbClr val="FFFFFF"/>
                </a:solidFill>
                <a:latin typeface="Oswald Bold"/>
                <a:ea typeface="Oswald Bold"/>
                <a:cs typeface="Oswald Bold"/>
                <a:sym typeface="Oswald Bold"/>
              </a:rPr>
              <a:t>DE 5 DOMEINEN VAN SEL</a:t>
            </a:r>
          </a:p>
        </p:txBody>
      </p:sp>
      <p:sp>
        <p:nvSpPr>
          <p:cNvPr id="11" name="Freeform 1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2" name="Group 12"/>
          <p:cNvGrpSpPr/>
          <p:nvPr/>
        </p:nvGrpSpPr>
        <p:grpSpPr>
          <a:xfrm>
            <a:off x="2189184" y="2099915"/>
            <a:ext cx="14374922" cy="4757545"/>
            <a:chOff x="0" y="0"/>
            <a:chExt cx="5272454" cy="1744979"/>
          </a:xfrm>
        </p:grpSpPr>
        <p:sp>
          <p:nvSpPr>
            <p:cNvPr id="13" name="Freeform 13"/>
            <p:cNvSpPr/>
            <p:nvPr/>
          </p:nvSpPr>
          <p:spPr>
            <a:xfrm>
              <a:off x="0" y="0"/>
              <a:ext cx="5272455" cy="1744979"/>
            </a:xfrm>
            <a:custGeom>
              <a:avLst/>
              <a:gdLst/>
              <a:ahLst/>
              <a:cxnLst/>
              <a:rect l="l" t="t" r="r" b="b"/>
              <a:pathLst>
                <a:path w="5272455" h="1744979">
                  <a:moveTo>
                    <a:pt x="16696" y="0"/>
                  </a:moveTo>
                  <a:lnTo>
                    <a:pt x="5255759" y="0"/>
                  </a:lnTo>
                  <a:cubicBezTo>
                    <a:pt x="5260187" y="0"/>
                    <a:pt x="5264433" y="1759"/>
                    <a:pt x="5267565" y="4890"/>
                  </a:cubicBezTo>
                  <a:cubicBezTo>
                    <a:pt x="5270695" y="8021"/>
                    <a:pt x="5272455" y="12268"/>
                    <a:pt x="5272455" y="16696"/>
                  </a:cubicBezTo>
                  <a:lnTo>
                    <a:pt x="5272455" y="1728283"/>
                  </a:lnTo>
                  <a:cubicBezTo>
                    <a:pt x="5272455" y="1737504"/>
                    <a:pt x="5264980" y="1744979"/>
                    <a:pt x="5255759" y="1744979"/>
                  </a:cubicBezTo>
                  <a:lnTo>
                    <a:pt x="16696" y="1744979"/>
                  </a:lnTo>
                  <a:cubicBezTo>
                    <a:pt x="7475" y="1744979"/>
                    <a:pt x="0" y="1737504"/>
                    <a:pt x="0" y="1728283"/>
                  </a:cubicBezTo>
                  <a:lnTo>
                    <a:pt x="0" y="16696"/>
                  </a:lnTo>
                  <a:cubicBezTo>
                    <a:pt x="0" y="7475"/>
                    <a:pt x="7475" y="0"/>
                    <a:pt x="16696" y="0"/>
                  </a:cubicBezTo>
                  <a:close/>
                </a:path>
              </a:pathLst>
            </a:custGeom>
            <a:solidFill>
              <a:srgbClr val="FFFFFF">
                <a:alpha val="98824"/>
              </a:srgbClr>
            </a:solidFill>
          </p:spPr>
        </p:sp>
        <p:sp>
          <p:nvSpPr>
            <p:cNvPr id="14" name="TextBox 14"/>
            <p:cNvSpPr txBox="1"/>
            <p:nvPr/>
          </p:nvSpPr>
          <p:spPr>
            <a:xfrm>
              <a:off x="0" y="-19050"/>
              <a:ext cx="5272454" cy="1764029"/>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sp>
        <p:nvSpPr>
          <p:cNvPr id="15" name="Freeform 15"/>
          <p:cNvSpPr/>
          <p:nvPr/>
        </p:nvSpPr>
        <p:spPr>
          <a:xfrm>
            <a:off x="7812111" y="7014063"/>
            <a:ext cx="2822952" cy="2781891"/>
          </a:xfrm>
          <a:custGeom>
            <a:avLst/>
            <a:gdLst/>
            <a:ahLst/>
            <a:cxnLst/>
            <a:rect l="l" t="t" r="r" b="b"/>
            <a:pathLst>
              <a:path w="2822952" h="2781891">
                <a:moveTo>
                  <a:pt x="0" y="0"/>
                </a:moveTo>
                <a:lnTo>
                  <a:pt x="2822953" y="0"/>
                </a:lnTo>
                <a:lnTo>
                  <a:pt x="2822953" y="2781892"/>
                </a:lnTo>
                <a:lnTo>
                  <a:pt x="0" y="2781892"/>
                </a:lnTo>
                <a:lnTo>
                  <a:pt x="0" y="0"/>
                </a:lnTo>
                <a:close/>
              </a:path>
            </a:pathLst>
          </a:custGeom>
          <a:blipFill>
            <a:blip r:embed="rId5"/>
            <a:stretch>
              <a:fillRect/>
            </a:stretch>
          </a:blipFill>
        </p:spPr>
      </p:sp>
      <p:grpSp>
        <p:nvGrpSpPr>
          <p:cNvPr id="16" name="Group 16"/>
          <p:cNvGrpSpPr/>
          <p:nvPr/>
        </p:nvGrpSpPr>
        <p:grpSpPr>
          <a:xfrm>
            <a:off x="16243888" y="8252905"/>
            <a:ext cx="1543050" cy="1543050"/>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8" name="TextBox 18"/>
          <p:cNvSpPr txBox="1"/>
          <p:nvPr/>
        </p:nvSpPr>
        <p:spPr>
          <a:xfrm>
            <a:off x="2509403" y="2455005"/>
            <a:ext cx="13734485" cy="4402454"/>
          </a:xfrm>
          <a:prstGeom prst="rect">
            <a:avLst/>
          </a:prstGeom>
        </p:spPr>
        <p:txBody>
          <a:bodyPr lIns="0" tIns="0" rIns="0" bIns="0" rtlCol="0" anchor="t">
            <a:spAutoFit/>
          </a:bodyPr>
          <a:lstStyle/>
          <a:p>
            <a:pPr algn="l">
              <a:lnSpc>
                <a:spcPts val="3229"/>
              </a:lnSpc>
            </a:pPr>
            <a:r>
              <a:rPr lang="en-US" sz="2306" b="1">
                <a:solidFill>
                  <a:srgbClr val="000000"/>
                </a:solidFill>
                <a:latin typeface="DM Sans Bold"/>
                <a:ea typeface="DM Sans Bold"/>
                <a:cs typeface="DM Sans Bold"/>
                <a:sym typeface="DM Sans Bold"/>
              </a:rPr>
              <a:t>Hoe wij werken aan de 5 domeinen van SEL</a:t>
            </a:r>
          </a:p>
          <a:p>
            <a:pPr algn="l">
              <a:lnSpc>
                <a:spcPts val="3229"/>
              </a:lnSpc>
            </a:pPr>
            <a:r>
              <a:rPr lang="en-US" sz="2306">
                <a:solidFill>
                  <a:srgbClr val="000000"/>
                </a:solidFill>
                <a:latin typeface="DM Sans"/>
                <a:ea typeface="DM Sans"/>
                <a:cs typeface="DM Sans"/>
                <a:sym typeface="DM Sans"/>
              </a:rPr>
              <a:t>IKC de Horizon heeft sociaal emotioneel leren verweven in het onderwijs. Per domein besteden we hier aandacht aan  op verschillende manieren. De beschrijving van de verschillende aanpakken staat beschreven in de betreffende sheets. </a:t>
            </a:r>
          </a:p>
          <a:p>
            <a:pPr marL="498028" lvl="1" indent="-249014" algn="l">
              <a:lnSpc>
                <a:spcPts val="3229"/>
              </a:lnSpc>
              <a:buFont typeface="Arial"/>
              <a:buChar char="•"/>
            </a:pPr>
            <a:r>
              <a:rPr lang="en-US" sz="2306">
                <a:solidFill>
                  <a:srgbClr val="000000"/>
                </a:solidFill>
                <a:latin typeface="DM Sans"/>
                <a:ea typeface="DM Sans"/>
                <a:cs typeface="DM Sans"/>
                <a:sym typeface="DM Sans"/>
              </a:rPr>
              <a:t>Besef hebben van jezelf: KiVa methode, lessen in mediawijsheid, zorgroute.</a:t>
            </a:r>
          </a:p>
          <a:p>
            <a:pPr marL="498028" lvl="1" indent="-249014" algn="l">
              <a:lnSpc>
                <a:spcPts val="3229"/>
              </a:lnSpc>
              <a:buFont typeface="Arial"/>
              <a:buChar char="•"/>
            </a:pPr>
            <a:r>
              <a:rPr lang="en-US" sz="2306">
                <a:solidFill>
                  <a:srgbClr val="000000"/>
                </a:solidFill>
                <a:latin typeface="DM Sans"/>
                <a:ea typeface="DM Sans"/>
                <a:cs typeface="DM Sans"/>
                <a:sym typeface="DM Sans"/>
              </a:rPr>
              <a:t>Zelfmanagement: KiVa methode, klassenmanagement, eventueel secundaire of tertiaire preventies en de zorgroute.</a:t>
            </a:r>
          </a:p>
          <a:p>
            <a:pPr marL="498028" lvl="1" indent="-249014" algn="l">
              <a:lnSpc>
                <a:spcPts val="3229"/>
              </a:lnSpc>
              <a:buFont typeface="Arial"/>
              <a:buChar char="•"/>
            </a:pPr>
            <a:r>
              <a:rPr lang="en-US" sz="2306">
                <a:solidFill>
                  <a:srgbClr val="000000"/>
                </a:solidFill>
                <a:latin typeface="DM Sans"/>
                <a:ea typeface="DM Sans"/>
                <a:cs typeface="DM Sans"/>
                <a:sym typeface="DM Sans"/>
              </a:rPr>
              <a:t>Besef hebben van de ander: KiVa methode, cultuurprogramma, lessen in mediawijsheid.</a:t>
            </a:r>
          </a:p>
          <a:p>
            <a:pPr marL="498028" lvl="1" indent="-249014" algn="l">
              <a:lnSpc>
                <a:spcPts val="3229"/>
              </a:lnSpc>
              <a:buFont typeface="Arial"/>
              <a:buChar char="•"/>
            </a:pPr>
            <a:r>
              <a:rPr lang="en-US" sz="2306">
                <a:solidFill>
                  <a:srgbClr val="000000"/>
                </a:solidFill>
                <a:latin typeface="DM Sans"/>
                <a:ea typeface="DM Sans"/>
                <a:cs typeface="DM Sans"/>
                <a:sym typeface="DM Sans"/>
              </a:rPr>
              <a:t>Relaties kunnen hanteren: KiVa metode.</a:t>
            </a:r>
          </a:p>
          <a:p>
            <a:pPr marL="498028" lvl="1" indent="-249014" algn="l">
              <a:lnSpc>
                <a:spcPts val="3229"/>
              </a:lnSpc>
              <a:buFont typeface="Arial"/>
              <a:buChar char="•"/>
            </a:pPr>
            <a:r>
              <a:rPr lang="en-US" sz="2306">
                <a:solidFill>
                  <a:srgbClr val="000000"/>
                </a:solidFill>
                <a:latin typeface="DM Sans"/>
                <a:ea typeface="DM Sans"/>
                <a:cs typeface="DM Sans"/>
                <a:sym typeface="DM Sans"/>
              </a:rPr>
              <a:t>Keuzes kunnen maken: KiVa methode, lessen in mediawijsheid, klassenmanagement. </a:t>
            </a:r>
          </a:p>
          <a:p>
            <a:pPr algn="l">
              <a:lnSpc>
                <a:spcPts val="3229"/>
              </a:lnSpc>
            </a:pPr>
            <a:endParaRPr lang="en-US" sz="2306">
              <a:solidFill>
                <a:srgbClr val="000000"/>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43294" y="7014063"/>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397417" y="-6955561"/>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2312300" y="7561114"/>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5502025" y="315903"/>
            <a:ext cx="12082182" cy="1182439"/>
          </a:xfrm>
          <a:prstGeom prst="rect">
            <a:avLst/>
          </a:prstGeom>
        </p:spPr>
        <p:txBody>
          <a:bodyPr lIns="0" tIns="0" rIns="0" bIns="0" rtlCol="0" anchor="t">
            <a:spAutoFit/>
          </a:bodyPr>
          <a:lstStyle/>
          <a:p>
            <a:pPr algn="l">
              <a:lnSpc>
                <a:spcPts val="9694"/>
              </a:lnSpc>
            </a:pPr>
            <a:r>
              <a:rPr lang="en-US" sz="7024" b="1" spc="688">
                <a:solidFill>
                  <a:srgbClr val="FFFFFF"/>
                </a:solidFill>
                <a:latin typeface="Oswald Bold"/>
                <a:ea typeface="Oswald Bold"/>
                <a:cs typeface="Oswald Bold"/>
                <a:sym typeface="Oswald Bold"/>
              </a:rPr>
              <a:t>ZORGROUTE</a:t>
            </a:r>
          </a:p>
        </p:txBody>
      </p:sp>
      <p:sp>
        <p:nvSpPr>
          <p:cNvPr id="11" name="Freeform 1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2" name="Group 12"/>
          <p:cNvGrpSpPr/>
          <p:nvPr/>
        </p:nvGrpSpPr>
        <p:grpSpPr>
          <a:xfrm>
            <a:off x="2404850" y="1808098"/>
            <a:ext cx="11488384" cy="2871444"/>
            <a:chOff x="0" y="0"/>
            <a:chExt cx="4213726" cy="1053192"/>
          </a:xfrm>
        </p:grpSpPr>
        <p:sp>
          <p:nvSpPr>
            <p:cNvPr id="13" name="Freeform 13"/>
            <p:cNvSpPr/>
            <p:nvPr/>
          </p:nvSpPr>
          <p:spPr>
            <a:xfrm>
              <a:off x="0" y="0"/>
              <a:ext cx="4213726" cy="1053192"/>
            </a:xfrm>
            <a:custGeom>
              <a:avLst/>
              <a:gdLst/>
              <a:ahLst/>
              <a:cxnLst/>
              <a:rect l="l" t="t" r="r" b="b"/>
              <a:pathLst>
                <a:path w="4213726" h="1053192">
                  <a:moveTo>
                    <a:pt x="20891" y="0"/>
                  </a:moveTo>
                  <a:lnTo>
                    <a:pt x="4192835" y="0"/>
                  </a:lnTo>
                  <a:cubicBezTo>
                    <a:pt x="4204373" y="0"/>
                    <a:pt x="4213726" y="9353"/>
                    <a:pt x="4213726" y="20891"/>
                  </a:cubicBezTo>
                  <a:lnTo>
                    <a:pt x="4213726" y="1032302"/>
                  </a:lnTo>
                  <a:cubicBezTo>
                    <a:pt x="4213726" y="1043839"/>
                    <a:pt x="4204373" y="1053192"/>
                    <a:pt x="4192835" y="1053192"/>
                  </a:cubicBezTo>
                  <a:lnTo>
                    <a:pt x="20891" y="1053192"/>
                  </a:lnTo>
                  <a:cubicBezTo>
                    <a:pt x="9353" y="1053192"/>
                    <a:pt x="0" y="1043839"/>
                    <a:pt x="0" y="1032302"/>
                  </a:cubicBezTo>
                  <a:lnTo>
                    <a:pt x="0" y="20891"/>
                  </a:lnTo>
                  <a:cubicBezTo>
                    <a:pt x="0" y="9353"/>
                    <a:pt x="9353" y="0"/>
                    <a:pt x="20891" y="0"/>
                  </a:cubicBezTo>
                  <a:close/>
                </a:path>
              </a:pathLst>
            </a:custGeom>
            <a:solidFill>
              <a:srgbClr val="000000">
                <a:alpha val="98824"/>
              </a:srgbClr>
            </a:solidFill>
          </p:spPr>
        </p:sp>
        <p:sp>
          <p:nvSpPr>
            <p:cNvPr id="14" name="TextBox 14"/>
            <p:cNvSpPr txBox="1"/>
            <p:nvPr/>
          </p:nvSpPr>
          <p:spPr>
            <a:xfrm>
              <a:off x="0" y="-28575"/>
              <a:ext cx="4213726" cy="1081767"/>
            </a:xfrm>
            <a:prstGeom prst="rect">
              <a:avLst/>
            </a:prstGeom>
          </p:spPr>
          <p:txBody>
            <a:bodyPr lIns="50800" tIns="50800" rIns="50800" bIns="50800" rtlCol="0" anchor="ctr"/>
            <a:lstStyle/>
            <a:p>
              <a:pPr algn="just">
                <a:lnSpc>
                  <a:spcPts val="3119"/>
                </a:lnSpc>
              </a:pPr>
              <a:r>
                <a:rPr lang="en-US" sz="2399" b="1">
                  <a:solidFill>
                    <a:srgbClr val="FFFFFF">
                      <a:alpha val="98824"/>
                    </a:srgbClr>
                  </a:solidFill>
                  <a:latin typeface="DM Sans Bold"/>
                  <a:ea typeface="DM Sans Bold"/>
                  <a:cs typeface="DM Sans Bold"/>
                  <a:sym typeface="DM Sans Bold"/>
                </a:rPr>
                <a:t>Ondersteuning in de klas</a:t>
              </a:r>
            </a:p>
            <a:p>
              <a:pPr algn="just">
                <a:lnSpc>
                  <a:spcPts val="3119"/>
                </a:lnSpc>
              </a:pPr>
              <a:r>
                <a:rPr lang="en-US" sz="2399">
                  <a:solidFill>
                    <a:srgbClr val="FFFFFF">
                      <a:alpha val="98824"/>
                    </a:srgbClr>
                  </a:solidFill>
                  <a:latin typeface="DM Sans"/>
                  <a:ea typeface="DM Sans"/>
                  <a:cs typeface="DM Sans"/>
                  <a:sym typeface="DM Sans"/>
                </a:rPr>
                <a:t>Wanneer het leren niet vanzelf gaat, zetten de leerkrachten aanvullende activiteiten in om de leerling extra te ondersteunen. De leerkracht vertelt altijd aan de ouder en aan de leerling wanneer hij of zij iets extra’s inzet. Indien de leerkracht ondersteuning nodig heeft om het onderwijs optimaal te organiseren voor de leerling, wordt dit besproken met onze intern begeleider. Samen wordt besproken welke tools of andere mogelijkheden kunnen worden ingezet.  </a:t>
              </a:r>
            </a:p>
          </p:txBody>
        </p:sp>
      </p:grpSp>
      <p:grpSp>
        <p:nvGrpSpPr>
          <p:cNvPr id="15" name="Group 15"/>
          <p:cNvGrpSpPr/>
          <p:nvPr/>
        </p:nvGrpSpPr>
        <p:grpSpPr>
          <a:xfrm>
            <a:off x="2189184" y="4993867"/>
            <a:ext cx="13885099" cy="3665780"/>
            <a:chOff x="0" y="0"/>
            <a:chExt cx="5092796" cy="1344540"/>
          </a:xfrm>
        </p:grpSpPr>
        <p:sp>
          <p:nvSpPr>
            <p:cNvPr id="16" name="Freeform 16"/>
            <p:cNvSpPr/>
            <p:nvPr/>
          </p:nvSpPr>
          <p:spPr>
            <a:xfrm>
              <a:off x="0" y="0"/>
              <a:ext cx="5092797" cy="1344540"/>
            </a:xfrm>
            <a:custGeom>
              <a:avLst/>
              <a:gdLst/>
              <a:ahLst/>
              <a:cxnLst/>
              <a:rect l="l" t="t" r="r" b="b"/>
              <a:pathLst>
                <a:path w="5092797" h="1344540">
                  <a:moveTo>
                    <a:pt x="17285" y="0"/>
                  </a:moveTo>
                  <a:lnTo>
                    <a:pt x="5075512" y="0"/>
                  </a:lnTo>
                  <a:cubicBezTo>
                    <a:pt x="5080096" y="0"/>
                    <a:pt x="5084492" y="1821"/>
                    <a:pt x="5087734" y="5063"/>
                  </a:cubicBezTo>
                  <a:cubicBezTo>
                    <a:pt x="5090975" y="8304"/>
                    <a:pt x="5092797" y="12700"/>
                    <a:pt x="5092797" y="17285"/>
                  </a:cubicBezTo>
                  <a:lnTo>
                    <a:pt x="5092797" y="1327255"/>
                  </a:lnTo>
                  <a:cubicBezTo>
                    <a:pt x="5092797" y="1336802"/>
                    <a:pt x="5085058" y="1344540"/>
                    <a:pt x="5075512" y="1344540"/>
                  </a:cubicBezTo>
                  <a:lnTo>
                    <a:pt x="17285" y="1344540"/>
                  </a:lnTo>
                  <a:cubicBezTo>
                    <a:pt x="12700" y="1344540"/>
                    <a:pt x="8304" y="1342719"/>
                    <a:pt x="5063" y="1339478"/>
                  </a:cubicBezTo>
                  <a:cubicBezTo>
                    <a:pt x="1821" y="1336236"/>
                    <a:pt x="0" y="1331840"/>
                    <a:pt x="0" y="1327255"/>
                  </a:cubicBezTo>
                  <a:lnTo>
                    <a:pt x="0" y="17285"/>
                  </a:lnTo>
                  <a:cubicBezTo>
                    <a:pt x="0" y="12700"/>
                    <a:pt x="1821" y="8304"/>
                    <a:pt x="5063" y="5063"/>
                  </a:cubicBezTo>
                  <a:cubicBezTo>
                    <a:pt x="8304" y="1821"/>
                    <a:pt x="12700" y="0"/>
                    <a:pt x="17285" y="0"/>
                  </a:cubicBezTo>
                  <a:close/>
                </a:path>
              </a:pathLst>
            </a:custGeom>
            <a:solidFill>
              <a:srgbClr val="FFFFFF">
                <a:alpha val="98824"/>
              </a:srgbClr>
            </a:solidFill>
          </p:spPr>
        </p:sp>
        <p:sp>
          <p:nvSpPr>
            <p:cNvPr id="17" name="TextBox 17"/>
            <p:cNvSpPr txBox="1"/>
            <p:nvPr/>
          </p:nvSpPr>
          <p:spPr>
            <a:xfrm>
              <a:off x="0" y="-19050"/>
              <a:ext cx="5092796" cy="1363590"/>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grpSp>
        <p:nvGrpSpPr>
          <p:cNvPr id="18" name="Group 18"/>
          <p:cNvGrpSpPr/>
          <p:nvPr/>
        </p:nvGrpSpPr>
        <p:grpSpPr>
          <a:xfrm>
            <a:off x="16487775" y="8486775"/>
            <a:ext cx="1543050" cy="154305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20" name="TextBox 20"/>
          <p:cNvSpPr txBox="1"/>
          <p:nvPr/>
        </p:nvSpPr>
        <p:spPr>
          <a:xfrm>
            <a:off x="2436851" y="5117180"/>
            <a:ext cx="13557067" cy="3758564"/>
          </a:xfrm>
          <a:prstGeom prst="rect">
            <a:avLst/>
          </a:prstGeom>
        </p:spPr>
        <p:txBody>
          <a:bodyPr lIns="0" tIns="0" rIns="0" bIns="0" rtlCol="0" anchor="t">
            <a:spAutoFit/>
          </a:bodyPr>
          <a:lstStyle/>
          <a:p>
            <a:pPr algn="l">
              <a:lnSpc>
                <a:spcPts val="3360"/>
              </a:lnSpc>
            </a:pPr>
            <a:r>
              <a:rPr lang="en-US" sz="2400" b="1">
                <a:solidFill>
                  <a:srgbClr val="000000"/>
                </a:solidFill>
                <a:latin typeface="DM Sans Bold"/>
                <a:ea typeface="DM Sans Bold"/>
                <a:cs typeface="DM Sans Bold"/>
                <a:sym typeface="DM Sans Bold"/>
              </a:rPr>
              <a:t>Onderwijs ondersteuning, onder schooltijd, buiten de klas</a:t>
            </a:r>
          </a:p>
          <a:p>
            <a:pPr algn="l">
              <a:lnSpc>
                <a:spcPts val="3360"/>
              </a:lnSpc>
            </a:pPr>
            <a:r>
              <a:rPr lang="en-US" sz="2400">
                <a:solidFill>
                  <a:srgbClr val="000000"/>
                </a:solidFill>
                <a:latin typeface="DM Sans"/>
                <a:ea typeface="DM Sans"/>
                <a:cs typeface="DM Sans"/>
                <a:sym typeface="DM Sans"/>
              </a:rPr>
              <a:t>IKC de Horizon heeft een onderwijsondersteuner die, drie dagen in de week, extra ondersteuning biedt aan leerlingen. De criteria hiervoor zijn: </a:t>
            </a:r>
          </a:p>
          <a:p>
            <a:pPr marL="518165" lvl="1" indent="-259082" algn="l">
              <a:lnSpc>
                <a:spcPts val="3360"/>
              </a:lnSpc>
              <a:buFont typeface="Arial"/>
              <a:buChar char="•"/>
            </a:pPr>
            <a:r>
              <a:rPr lang="en-US" sz="2400">
                <a:solidFill>
                  <a:srgbClr val="000000"/>
                </a:solidFill>
                <a:latin typeface="DM Sans"/>
                <a:ea typeface="DM Sans"/>
                <a:cs typeface="DM Sans"/>
                <a:sym typeface="DM Sans"/>
              </a:rPr>
              <a:t>De leerling is bekend bij de intern begeleider en is in het zorgteam besproken. </a:t>
            </a:r>
          </a:p>
          <a:p>
            <a:pPr marL="518165" lvl="1" indent="-259082" algn="l">
              <a:lnSpc>
                <a:spcPts val="3360"/>
              </a:lnSpc>
              <a:buFont typeface="Arial"/>
              <a:buChar char="•"/>
            </a:pPr>
            <a:r>
              <a:rPr lang="en-US" sz="2400">
                <a:solidFill>
                  <a:srgbClr val="000000"/>
                </a:solidFill>
                <a:latin typeface="DM Sans"/>
                <a:ea typeface="DM Sans"/>
                <a:cs typeface="DM Sans"/>
                <a:sym typeface="DM Sans"/>
              </a:rPr>
              <a:t>Een leerachterstand van 10 maanden of meer op 2 meetmomenten van het leerlingvolgsysteem </a:t>
            </a:r>
          </a:p>
          <a:p>
            <a:pPr marL="518165" lvl="1" indent="-259082" algn="l">
              <a:lnSpc>
                <a:spcPts val="3360"/>
              </a:lnSpc>
              <a:buFont typeface="Arial"/>
              <a:buChar char="•"/>
            </a:pPr>
            <a:r>
              <a:rPr lang="en-US" sz="2400">
                <a:solidFill>
                  <a:srgbClr val="000000"/>
                </a:solidFill>
                <a:latin typeface="DM Sans"/>
                <a:ea typeface="DM Sans"/>
                <a:cs typeface="DM Sans"/>
                <a:sym typeface="DM Sans"/>
              </a:rPr>
              <a:t>De achterstand van de leerling is niet alleen op lees- en/of spellingsgebied. </a:t>
            </a:r>
          </a:p>
          <a:p>
            <a:pPr algn="l">
              <a:lnSpc>
                <a:spcPts val="3360"/>
              </a:lnSpc>
            </a:pPr>
            <a:r>
              <a:rPr lang="en-US" sz="2400">
                <a:solidFill>
                  <a:srgbClr val="000000"/>
                </a:solidFill>
                <a:latin typeface="DM Sans"/>
                <a:ea typeface="DM Sans"/>
                <a:cs typeface="DM Sans"/>
                <a:sym typeface="DM Sans"/>
              </a:rPr>
              <a:t>Eventuele uitzonderingen op deze criteria worden door de school gemaakt.  </a:t>
            </a:r>
          </a:p>
          <a:p>
            <a:pPr algn="l">
              <a:lnSpc>
                <a:spcPts val="3360"/>
              </a:lnSpc>
            </a:pPr>
            <a:endParaRPr lang="en-US" sz="2400">
              <a:solidFill>
                <a:srgbClr val="000000"/>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43294" y="7014063"/>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397417" y="-6955561"/>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2312300" y="7561114"/>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5502025" y="315903"/>
            <a:ext cx="12082182" cy="1182439"/>
          </a:xfrm>
          <a:prstGeom prst="rect">
            <a:avLst/>
          </a:prstGeom>
        </p:spPr>
        <p:txBody>
          <a:bodyPr lIns="0" tIns="0" rIns="0" bIns="0" rtlCol="0" anchor="t">
            <a:spAutoFit/>
          </a:bodyPr>
          <a:lstStyle/>
          <a:p>
            <a:pPr algn="l">
              <a:lnSpc>
                <a:spcPts val="9694"/>
              </a:lnSpc>
            </a:pPr>
            <a:r>
              <a:rPr lang="en-US" sz="7024" b="1" spc="688">
                <a:solidFill>
                  <a:srgbClr val="FFFFFF"/>
                </a:solidFill>
                <a:latin typeface="Oswald Bold"/>
                <a:ea typeface="Oswald Bold"/>
                <a:cs typeface="Oswald Bold"/>
                <a:sym typeface="Oswald Bold"/>
              </a:rPr>
              <a:t>ZORGROUTE</a:t>
            </a:r>
          </a:p>
        </p:txBody>
      </p:sp>
      <p:sp>
        <p:nvSpPr>
          <p:cNvPr id="11" name="Freeform 1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2" name="Group 12"/>
          <p:cNvGrpSpPr/>
          <p:nvPr/>
        </p:nvGrpSpPr>
        <p:grpSpPr>
          <a:xfrm>
            <a:off x="2075526" y="2223419"/>
            <a:ext cx="15508680" cy="5444497"/>
            <a:chOff x="0" y="0"/>
            <a:chExt cx="5688296" cy="1996940"/>
          </a:xfrm>
        </p:grpSpPr>
        <p:sp>
          <p:nvSpPr>
            <p:cNvPr id="13" name="Freeform 13"/>
            <p:cNvSpPr/>
            <p:nvPr/>
          </p:nvSpPr>
          <p:spPr>
            <a:xfrm>
              <a:off x="0" y="0"/>
              <a:ext cx="5688296" cy="1996940"/>
            </a:xfrm>
            <a:custGeom>
              <a:avLst/>
              <a:gdLst/>
              <a:ahLst/>
              <a:cxnLst/>
              <a:rect l="l" t="t" r="r" b="b"/>
              <a:pathLst>
                <a:path w="5688296" h="1996940">
                  <a:moveTo>
                    <a:pt x="15475" y="0"/>
                  </a:moveTo>
                  <a:lnTo>
                    <a:pt x="5672821" y="0"/>
                  </a:lnTo>
                  <a:cubicBezTo>
                    <a:pt x="5676925" y="0"/>
                    <a:pt x="5680861" y="1630"/>
                    <a:pt x="5683763" y="4533"/>
                  </a:cubicBezTo>
                  <a:cubicBezTo>
                    <a:pt x="5686665" y="7435"/>
                    <a:pt x="5688296" y="11371"/>
                    <a:pt x="5688296" y="15475"/>
                  </a:cubicBezTo>
                  <a:lnTo>
                    <a:pt x="5688296" y="1981465"/>
                  </a:lnTo>
                  <a:cubicBezTo>
                    <a:pt x="5688296" y="1985570"/>
                    <a:pt x="5686665" y="1989506"/>
                    <a:pt x="5683763" y="1992408"/>
                  </a:cubicBezTo>
                  <a:cubicBezTo>
                    <a:pt x="5680861" y="1995310"/>
                    <a:pt x="5676925" y="1996940"/>
                    <a:pt x="5672821" y="1996940"/>
                  </a:cubicBezTo>
                  <a:lnTo>
                    <a:pt x="15475" y="1996940"/>
                  </a:lnTo>
                  <a:cubicBezTo>
                    <a:pt x="11371" y="1996940"/>
                    <a:pt x="7435" y="1995310"/>
                    <a:pt x="4533" y="1992408"/>
                  </a:cubicBezTo>
                  <a:cubicBezTo>
                    <a:pt x="1630" y="1989506"/>
                    <a:pt x="0" y="1985570"/>
                    <a:pt x="0" y="1981465"/>
                  </a:cubicBezTo>
                  <a:lnTo>
                    <a:pt x="0" y="15475"/>
                  </a:lnTo>
                  <a:cubicBezTo>
                    <a:pt x="0" y="11371"/>
                    <a:pt x="1630" y="7435"/>
                    <a:pt x="4533" y="4533"/>
                  </a:cubicBezTo>
                  <a:cubicBezTo>
                    <a:pt x="7435" y="1630"/>
                    <a:pt x="11371" y="0"/>
                    <a:pt x="15475" y="0"/>
                  </a:cubicBezTo>
                  <a:close/>
                </a:path>
              </a:pathLst>
            </a:custGeom>
            <a:solidFill>
              <a:srgbClr val="FFFFFF">
                <a:alpha val="98824"/>
              </a:srgbClr>
            </a:solidFill>
          </p:spPr>
        </p:sp>
        <p:sp>
          <p:nvSpPr>
            <p:cNvPr id="14" name="TextBox 14"/>
            <p:cNvSpPr txBox="1"/>
            <p:nvPr/>
          </p:nvSpPr>
          <p:spPr>
            <a:xfrm>
              <a:off x="0" y="-19050"/>
              <a:ext cx="5688296" cy="2015990"/>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grpSp>
        <p:nvGrpSpPr>
          <p:cNvPr id="15" name="Group 15"/>
          <p:cNvGrpSpPr/>
          <p:nvPr/>
        </p:nvGrpSpPr>
        <p:grpSpPr>
          <a:xfrm>
            <a:off x="16487775" y="8432186"/>
            <a:ext cx="1543050" cy="15430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7" name="TextBox 17"/>
          <p:cNvSpPr txBox="1"/>
          <p:nvPr/>
        </p:nvSpPr>
        <p:spPr>
          <a:xfrm>
            <a:off x="2326520" y="2665375"/>
            <a:ext cx="15006693" cy="5042911"/>
          </a:xfrm>
          <a:prstGeom prst="rect">
            <a:avLst/>
          </a:prstGeom>
        </p:spPr>
        <p:txBody>
          <a:bodyPr lIns="0" tIns="0" rIns="0" bIns="0" rtlCol="0" anchor="t">
            <a:spAutoFit/>
          </a:bodyPr>
          <a:lstStyle/>
          <a:p>
            <a:pPr algn="just">
              <a:lnSpc>
                <a:spcPts val="3359"/>
              </a:lnSpc>
            </a:pPr>
            <a:r>
              <a:rPr lang="en-US" sz="2400" b="1">
                <a:solidFill>
                  <a:srgbClr val="000000"/>
                </a:solidFill>
                <a:latin typeface="DM Sans Bold"/>
                <a:ea typeface="DM Sans Bold"/>
                <a:cs typeface="DM Sans Bold"/>
                <a:sym typeface="DM Sans Bold"/>
              </a:rPr>
              <a:t>Zorgteam</a:t>
            </a:r>
          </a:p>
          <a:p>
            <a:pPr algn="just">
              <a:lnSpc>
                <a:spcPts val="3359"/>
              </a:lnSpc>
            </a:pPr>
            <a:r>
              <a:rPr lang="en-US" sz="2400">
                <a:solidFill>
                  <a:srgbClr val="000000"/>
                </a:solidFill>
                <a:latin typeface="DM Sans"/>
                <a:ea typeface="DM Sans"/>
                <a:cs typeface="DM Sans"/>
                <a:sym typeface="DM Sans"/>
              </a:rPr>
              <a:t>Soms laten leerlingen, welke ondanks extra ondersteuning in de klas, onvoldoende vooruitgang zien in hun ontwikkeling. Deze leerlingen worden in breder verband besproken in het zorgteam overleg. Dit zorgteam overleg is samen met: leerkrachten, ouder(s), de intern begeleider, de directeur (tevens voorzitter) en externe partners die meerwaarde hebben in het meedenken in oplossingen (Bijvoorbeeld een jeugdarts, wijkcoach of een orthopedagoog). Tijdens de bespreking wordt gezamenlijk afgestemd welke activiteiten er worden ondernomen om het onderwijs beter te laten aansluiten bij de leerling.  </a:t>
            </a:r>
          </a:p>
          <a:p>
            <a:pPr algn="just">
              <a:lnSpc>
                <a:spcPts val="3359"/>
              </a:lnSpc>
            </a:pPr>
            <a:endParaRPr lang="en-US" sz="2400">
              <a:solidFill>
                <a:srgbClr val="000000"/>
              </a:solidFill>
              <a:latin typeface="DM Sans"/>
              <a:ea typeface="DM Sans"/>
              <a:cs typeface="DM Sans"/>
              <a:sym typeface="DM Sans"/>
            </a:endParaRPr>
          </a:p>
          <a:p>
            <a:pPr algn="just">
              <a:lnSpc>
                <a:spcPts val="3359"/>
              </a:lnSpc>
            </a:pPr>
            <a:r>
              <a:rPr lang="en-US" sz="2400">
                <a:solidFill>
                  <a:srgbClr val="000000"/>
                </a:solidFill>
                <a:latin typeface="DM Sans"/>
                <a:ea typeface="DM Sans"/>
                <a:cs typeface="DM Sans"/>
                <a:sym typeface="DM Sans"/>
              </a:rPr>
              <a:t>Dit zorgteam overleg is er een aantal keer per jaar, maar extra wanneer nodig. Met iedereen wordt besproken wat er al is gedaan, welke opbrengsten daarvan zijn en welke zorg, aanvullend onderzoek of ondersteuning, er nog nodig is.</a:t>
            </a:r>
          </a:p>
          <a:p>
            <a:pPr algn="just">
              <a:lnSpc>
                <a:spcPts val="3528"/>
              </a:lnSpc>
            </a:pPr>
            <a:endParaRPr lang="en-US" sz="2400">
              <a:solidFill>
                <a:srgbClr val="000000"/>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43294" y="7014063"/>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397417" y="-6955561"/>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3017192" y="6630776"/>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5502025" y="315903"/>
            <a:ext cx="12082182" cy="1182439"/>
          </a:xfrm>
          <a:prstGeom prst="rect">
            <a:avLst/>
          </a:prstGeom>
        </p:spPr>
        <p:txBody>
          <a:bodyPr lIns="0" tIns="0" rIns="0" bIns="0" rtlCol="0" anchor="t">
            <a:spAutoFit/>
          </a:bodyPr>
          <a:lstStyle/>
          <a:p>
            <a:pPr algn="l">
              <a:lnSpc>
                <a:spcPts val="9694"/>
              </a:lnSpc>
            </a:pPr>
            <a:r>
              <a:rPr lang="en-US" sz="7024" b="1" spc="688">
                <a:solidFill>
                  <a:srgbClr val="FFFFFF"/>
                </a:solidFill>
                <a:latin typeface="Oswald Bold"/>
                <a:ea typeface="Oswald Bold"/>
                <a:cs typeface="Oswald Bold"/>
                <a:sym typeface="Oswald Bold"/>
              </a:rPr>
              <a:t>ZORGROUTE</a:t>
            </a:r>
          </a:p>
        </p:txBody>
      </p:sp>
      <p:sp>
        <p:nvSpPr>
          <p:cNvPr id="11" name="Freeform 1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2" name="Group 12"/>
          <p:cNvGrpSpPr/>
          <p:nvPr/>
        </p:nvGrpSpPr>
        <p:grpSpPr>
          <a:xfrm>
            <a:off x="3020146" y="1751057"/>
            <a:ext cx="11488384" cy="2871444"/>
            <a:chOff x="0" y="0"/>
            <a:chExt cx="4213726" cy="1053192"/>
          </a:xfrm>
        </p:grpSpPr>
        <p:sp>
          <p:nvSpPr>
            <p:cNvPr id="13" name="Freeform 13"/>
            <p:cNvSpPr/>
            <p:nvPr/>
          </p:nvSpPr>
          <p:spPr>
            <a:xfrm>
              <a:off x="0" y="0"/>
              <a:ext cx="4213726" cy="1053192"/>
            </a:xfrm>
            <a:custGeom>
              <a:avLst/>
              <a:gdLst/>
              <a:ahLst/>
              <a:cxnLst/>
              <a:rect l="l" t="t" r="r" b="b"/>
              <a:pathLst>
                <a:path w="4213726" h="1053192">
                  <a:moveTo>
                    <a:pt x="20891" y="0"/>
                  </a:moveTo>
                  <a:lnTo>
                    <a:pt x="4192835" y="0"/>
                  </a:lnTo>
                  <a:cubicBezTo>
                    <a:pt x="4204373" y="0"/>
                    <a:pt x="4213726" y="9353"/>
                    <a:pt x="4213726" y="20891"/>
                  </a:cubicBezTo>
                  <a:lnTo>
                    <a:pt x="4213726" y="1032302"/>
                  </a:lnTo>
                  <a:cubicBezTo>
                    <a:pt x="4213726" y="1043839"/>
                    <a:pt x="4204373" y="1053192"/>
                    <a:pt x="4192835" y="1053192"/>
                  </a:cubicBezTo>
                  <a:lnTo>
                    <a:pt x="20891" y="1053192"/>
                  </a:lnTo>
                  <a:cubicBezTo>
                    <a:pt x="9353" y="1053192"/>
                    <a:pt x="0" y="1043839"/>
                    <a:pt x="0" y="1032302"/>
                  </a:cubicBezTo>
                  <a:lnTo>
                    <a:pt x="0" y="20891"/>
                  </a:lnTo>
                  <a:cubicBezTo>
                    <a:pt x="0" y="9353"/>
                    <a:pt x="9353" y="0"/>
                    <a:pt x="20891" y="0"/>
                  </a:cubicBezTo>
                  <a:close/>
                </a:path>
              </a:pathLst>
            </a:custGeom>
            <a:solidFill>
              <a:srgbClr val="000000">
                <a:alpha val="98824"/>
              </a:srgbClr>
            </a:solidFill>
          </p:spPr>
        </p:sp>
        <p:sp>
          <p:nvSpPr>
            <p:cNvPr id="14" name="TextBox 14"/>
            <p:cNvSpPr txBox="1"/>
            <p:nvPr/>
          </p:nvSpPr>
          <p:spPr>
            <a:xfrm>
              <a:off x="0" y="-28575"/>
              <a:ext cx="4213726" cy="1081767"/>
            </a:xfrm>
            <a:prstGeom prst="rect">
              <a:avLst/>
            </a:prstGeom>
          </p:spPr>
          <p:txBody>
            <a:bodyPr lIns="50800" tIns="50800" rIns="50800" bIns="50800" rtlCol="0" anchor="ctr"/>
            <a:lstStyle/>
            <a:p>
              <a:pPr algn="l">
                <a:lnSpc>
                  <a:spcPts val="3119"/>
                </a:lnSpc>
              </a:pPr>
              <a:r>
                <a:rPr lang="en-US" sz="2399" b="1">
                  <a:solidFill>
                    <a:srgbClr val="FFFFFF">
                      <a:alpha val="98824"/>
                    </a:srgbClr>
                  </a:solidFill>
                  <a:latin typeface="DM Sans Bold"/>
                  <a:ea typeface="DM Sans Bold"/>
                  <a:cs typeface="DM Sans Bold"/>
                  <a:sym typeface="DM Sans Bold"/>
                </a:rPr>
                <a:t>Schoolarts/jeugdarts</a:t>
              </a:r>
            </a:p>
            <a:p>
              <a:pPr algn="just">
                <a:lnSpc>
                  <a:spcPts val="3119"/>
                </a:lnSpc>
              </a:pPr>
              <a:r>
                <a:rPr lang="en-US" sz="2399">
                  <a:solidFill>
                    <a:srgbClr val="FFFFFF">
                      <a:alpha val="98824"/>
                    </a:srgbClr>
                  </a:solidFill>
                  <a:latin typeface="DM Sans"/>
                  <a:ea typeface="DM Sans"/>
                  <a:cs typeface="DM Sans"/>
                  <a:sym typeface="DM Sans"/>
                </a:rPr>
                <a:t>Leerlingen op IKC de Horzion worden aan de hand van een planning gezien door de schoolarts. IKC de Horizon werkt samen met een schoolarts, jeugdverpleegkundige en een doktersassistente. De schoolarts volgt de ontwikkelingen van de leerlingen, kan hierover advies en voorlichting geven aan ouders en school en kan doorverwijzen naar een deskundige of specialist indien nodig. </a:t>
              </a:r>
            </a:p>
          </p:txBody>
        </p:sp>
      </p:grpSp>
      <p:grpSp>
        <p:nvGrpSpPr>
          <p:cNvPr id="15" name="Group 15"/>
          <p:cNvGrpSpPr/>
          <p:nvPr/>
        </p:nvGrpSpPr>
        <p:grpSpPr>
          <a:xfrm>
            <a:off x="3020146" y="4622502"/>
            <a:ext cx="12814041" cy="5296702"/>
            <a:chOff x="0" y="0"/>
            <a:chExt cx="4699952" cy="1942732"/>
          </a:xfrm>
        </p:grpSpPr>
        <p:sp>
          <p:nvSpPr>
            <p:cNvPr id="16" name="Freeform 16"/>
            <p:cNvSpPr/>
            <p:nvPr/>
          </p:nvSpPr>
          <p:spPr>
            <a:xfrm>
              <a:off x="0" y="0"/>
              <a:ext cx="4699952" cy="1942732"/>
            </a:xfrm>
            <a:custGeom>
              <a:avLst/>
              <a:gdLst/>
              <a:ahLst/>
              <a:cxnLst/>
              <a:rect l="l" t="t" r="r" b="b"/>
              <a:pathLst>
                <a:path w="4699952" h="1942732">
                  <a:moveTo>
                    <a:pt x="18729" y="0"/>
                  </a:moveTo>
                  <a:lnTo>
                    <a:pt x="4681223" y="0"/>
                  </a:lnTo>
                  <a:cubicBezTo>
                    <a:pt x="4686190" y="0"/>
                    <a:pt x="4690954" y="1973"/>
                    <a:pt x="4694467" y="5486"/>
                  </a:cubicBezTo>
                  <a:cubicBezTo>
                    <a:pt x="4697979" y="8998"/>
                    <a:pt x="4699952" y="13762"/>
                    <a:pt x="4699952" y="18729"/>
                  </a:cubicBezTo>
                  <a:lnTo>
                    <a:pt x="4699952" y="1924003"/>
                  </a:lnTo>
                  <a:cubicBezTo>
                    <a:pt x="4699952" y="1928970"/>
                    <a:pt x="4697979" y="1933734"/>
                    <a:pt x="4694467" y="1937246"/>
                  </a:cubicBezTo>
                  <a:cubicBezTo>
                    <a:pt x="4690954" y="1940759"/>
                    <a:pt x="4686190" y="1942732"/>
                    <a:pt x="4681223" y="1942732"/>
                  </a:cubicBezTo>
                  <a:lnTo>
                    <a:pt x="18729" y="1942732"/>
                  </a:lnTo>
                  <a:cubicBezTo>
                    <a:pt x="13762" y="1942732"/>
                    <a:pt x="8998" y="1940759"/>
                    <a:pt x="5486" y="1937246"/>
                  </a:cubicBezTo>
                  <a:cubicBezTo>
                    <a:pt x="1973" y="1933734"/>
                    <a:pt x="0" y="1928970"/>
                    <a:pt x="0" y="1924003"/>
                  </a:cubicBezTo>
                  <a:lnTo>
                    <a:pt x="0" y="18729"/>
                  </a:lnTo>
                  <a:cubicBezTo>
                    <a:pt x="0" y="13762"/>
                    <a:pt x="1973" y="8998"/>
                    <a:pt x="5486" y="5486"/>
                  </a:cubicBezTo>
                  <a:cubicBezTo>
                    <a:pt x="8998" y="1973"/>
                    <a:pt x="13762" y="0"/>
                    <a:pt x="18729" y="0"/>
                  </a:cubicBezTo>
                  <a:close/>
                </a:path>
              </a:pathLst>
            </a:custGeom>
            <a:solidFill>
              <a:srgbClr val="FFFFFF">
                <a:alpha val="98824"/>
              </a:srgbClr>
            </a:solidFill>
          </p:spPr>
        </p:sp>
        <p:sp>
          <p:nvSpPr>
            <p:cNvPr id="17" name="TextBox 17"/>
            <p:cNvSpPr txBox="1"/>
            <p:nvPr/>
          </p:nvSpPr>
          <p:spPr>
            <a:xfrm>
              <a:off x="0" y="-19050"/>
              <a:ext cx="4699952" cy="1961782"/>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grpSp>
        <p:nvGrpSpPr>
          <p:cNvPr id="18" name="Group 18"/>
          <p:cNvGrpSpPr/>
          <p:nvPr/>
        </p:nvGrpSpPr>
        <p:grpSpPr>
          <a:xfrm>
            <a:off x="16421142" y="8376154"/>
            <a:ext cx="1543050" cy="154305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20" name="TextBox 20"/>
          <p:cNvSpPr txBox="1"/>
          <p:nvPr/>
        </p:nvSpPr>
        <p:spPr>
          <a:xfrm>
            <a:off x="3231548" y="4739108"/>
            <a:ext cx="12391237" cy="5015864"/>
          </a:xfrm>
          <a:prstGeom prst="rect">
            <a:avLst/>
          </a:prstGeom>
        </p:spPr>
        <p:txBody>
          <a:bodyPr lIns="0" tIns="0" rIns="0" bIns="0" rtlCol="0" anchor="t">
            <a:spAutoFit/>
          </a:bodyPr>
          <a:lstStyle/>
          <a:p>
            <a:pPr algn="l">
              <a:lnSpc>
                <a:spcPts val="3360"/>
              </a:lnSpc>
            </a:pPr>
            <a:r>
              <a:rPr lang="en-US" sz="2400" b="1">
                <a:solidFill>
                  <a:srgbClr val="000000"/>
                </a:solidFill>
                <a:latin typeface="DM Sans Bold"/>
                <a:ea typeface="DM Sans Bold"/>
                <a:cs typeface="DM Sans Bold"/>
                <a:sym typeface="DM Sans Bold"/>
              </a:rPr>
              <a:t>Logopedie</a:t>
            </a:r>
          </a:p>
          <a:p>
            <a:pPr algn="just">
              <a:lnSpc>
                <a:spcPts val="3360"/>
              </a:lnSpc>
            </a:pPr>
            <a:r>
              <a:rPr lang="en-US" sz="2400">
                <a:solidFill>
                  <a:srgbClr val="000000"/>
                </a:solidFill>
                <a:latin typeface="DM Sans"/>
                <a:ea typeface="DM Sans"/>
                <a:cs typeface="DM Sans"/>
                <a:sym typeface="DM Sans"/>
              </a:rPr>
              <a:t>Soms is het nodig dat leerlingen van groep 1, 2 of 3 in aanmerking komen voor logopedie. Indien dit het geval is, kan de leerling naar de logopedie onder schooltijd op school/ Een externe praktijk verzorgt deze behandelingen. De leerkracht schat dan in of logopedie nodig is en bespreekt dit met de intern begeleider en de ouders van de leerling. Indien de logopedie op school plaatsvindt, onderhoud de logopedist nauw contact met de ouders en met de leerkracht. Op deze manier kan het geleerde, direct in de praktijk geoefend worden. Ouders zijn wel zelf verantwoordelijk voor de aanmelding van de logopedie. Op het moment dat de leerlingen vanaf groep 4 logopedie nodig hebben, dan zijn de behandelingen op de praktijk buiten schooltijd.  </a:t>
            </a:r>
          </a:p>
          <a:p>
            <a:pPr algn="just">
              <a:lnSpc>
                <a:spcPts val="3360"/>
              </a:lnSpc>
            </a:pPr>
            <a:r>
              <a:rPr lang="en-US" sz="2400">
                <a:solidFill>
                  <a:srgbClr val="000000"/>
                </a:solidFill>
                <a:latin typeface="DM Sans"/>
                <a:ea typeface="DM Sans"/>
                <a:cs typeface="DM Sans"/>
                <a:sym typeface="DM Sans"/>
              </a:rPr>
              <a:t>Aangezien logopedie in het basispakket zit van de ziektekostenverzekering, wordt dit 100% vergoed.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450479" y="-651370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7" name="Freeform 7"/>
          <p:cNvSpPr/>
          <p:nvPr/>
        </p:nvSpPr>
        <p:spPr>
          <a:xfrm rot="-3986589">
            <a:off x="11918697" y="9421892"/>
            <a:ext cx="8961168" cy="9195228"/>
          </a:xfrm>
          <a:custGeom>
            <a:avLst/>
            <a:gdLst/>
            <a:ahLst/>
            <a:cxnLst/>
            <a:rect l="l" t="t" r="r" b="b"/>
            <a:pathLst>
              <a:path w="8961168" h="9195228">
                <a:moveTo>
                  <a:pt x="0" y="0"/>
                </a:moveTo>
                <a:lnTo>
                  <a:pt x="8961168" y="0"/>
                </a:lnTo>
                <a:lnTo>
                  <a:pt x="8961168" y="9195228"/>
                </a:lnTo>
                <a:lnTo>
                  <a:pt x="0" y="9195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16399281" y="8074840"/>
            <a:ext cx="1543050" cy="15430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0" name="TextBox 10"/>
          <p:cNvSpPr txBox="1"/>
          <p:nvPr/>
        </p:nvSpPr>
        <p:spPr>
          <a:xfrm>
            <a:off x="3243782" y="895350"/>
            <a:ext cx="11646365" cy="2242763"/>
          </a:xfrm>
          <a:prstGeom prst="rect">
            <a:avLst/>
          </a:prstGeom>
        </p:spPr>
        <p:txBody>
          <a:bodyPr lIns="0" tIns="0" rIns="0" bIns="0" rtlCol="0" anchor="t">
            <a:spAutoFit/>
          </a:bodyPr>
          <a:lstStyle/>
          <a:p>
            <a:pPr algn="l">
              <a:lnSpc>
                <a:spcPts val="11073"/>
              </a:lnSpc>
            </a:pPr>
            <a:r>
              <a:rPr lang="en-US" sz="8024" b="1" spc="786">
                <a:solidFill>
                  <a:srgbClr val="FFFFFF"/>
                </a:solidFill>
                <a:latin typeface="Oswald Bold"/>
                <a:ea typeface="Oswald Bold"/>
                <a:cs typeface="Oswald Bold"/>
                <a:sym typeface="Oswald Bold"/>
              </a:rPr>
              <a:t>SCHOOLBREDE AANPAK</a:t>
            </a:r>
          </a:p>
          <a:p>
            <a:pPr algn="l">
              <a:lnSpc>
                <a:spcPts val="6796"/>
              </a:lnSpc>
            </a:pPr>
            <a:r>
              <a:rPr lang="en-US" sz="4924" b="1" spc="482">
                <a:solidFill>
                  <a:srgbClr val="FFFFFF"/>
                </a:solidFill>
                <a:latin typeface="Oswald Bold"/>
                <a:ea typeface="Oswald Bold"/>
                <a:cs typeface="Oswald Bold"/>
                <a:sym typeface="Oswald Bold"/>
              </a:rPr>
              <a:t>DRAAGVLAK</a:t>
            </a:r>
          </a:p>
        </p:txBody>
      </p:sp>
      <p:sp>
        <p:nvSpPr>
          <p:cNvPr id="11" name="TextBox 11"/>
          <p:cNvSpPr txBox="1"/>
          <p:nvPr/>
        </p:nvSpPr>
        <p:spPr>
          <a:xfrm>
            <a:off x="1179386" y="3574803"/>
            <a:ext cx="16079914" cy="4684395"/>
          </a:xfrm>
          <a:prstGeom prst="rect">
            <a:avLst/>
          </a:prstGeom>
        </p:spPr>
        <p:txBody>
          <a:bodyPr lIns="0" tIns="0" rIns="0" bIns="0" rtlCol="0" anchor="t">
            <a:spAutoFit/>
          </a:bodyPr>
          <a:lstStyle/>
          <a:p>
            <a:pPr algn="just">
              <a:lnSpc>
                <a:spcPts val="3120"/>
              </a:lnSpc>
            </a:pPr>
            <a:endParaRPr/>
          </a:p>
          <a:p>
            <a:pPr algn="just">
              <a:lnSpc>
                <a:spcPts val="3120"/>
              </a:lnSpc>
            </a:pPr>
            <a:r>
              <a:rPr lang="en-US" sz="2400">
                <a:solidFill>
                  <a:srgbClr val="FFFFFF"/>
                </a:solidFill>
                <a:latin typeface="DM Sans"/>
                <a:ea typeface="DM Sans"/>
                <a:cs typeface="DM Sans"/>
                <a:sym typeface="DM Sans"/>
              </a:rPr>
              <a:t>Om de schoolbrede aanpak en de interventies te laten slagen, is medewerking en openheid van alle leerkrachten nodig . Daarom is het creëren van draagvlak belangrijk. Door alle betrokken leerkrachten van begin af aan te betrekken bij, en mee te laten denken over interventies voor geconstateerde problemen, zal het draagvlak vergroot worden. </a:t>
            </a:r>
          </a:p>
          <a:p>
            <a:pPr algn="just">
              <a:lnSpc>
                <a:spcPts val="3120"/>
              </a:lnSpc>
            </a:pPr>
            <a:endParaRPr lang="en-US" sz="2400">
              <a:solidFill>
                <a:srgbClr val="FFFFFF"/>
              </a:solidFill>
              <a:latin typeface="DM Sans"/>
              <a:ea typeface="DM Sans"/>
              <a:cs typeface="DM Sans"/>
              <a:sym typeface="DM Sans"/>
            </a:endParaRPr>
          </a:p>
          <a:p>
            <a:pPr algn="just">
              <a:lnSpc>
                <a:spcPts val="3120"/>
              </a:lnSpc>
            </a:pPr>
            <a:r>
              <a:rPr lang="en-US" sz="2400">
                <a:solidFill>
                  <a:srgbClr val="FFFFFF"/>
                </a:solidFill>
                <a:latin typeface="DM Sans"/>
                <a:ea typeface="DM Sans"/>
                <a:cs typeface="DM Sans"/>
                <a:sym typeface="DM Sans"/>
              </a:rPr>
              <a:t>Suggesties hiervoor zijn: </a:t>
            </a:r>
          </a:p>
          <a:p>
            <a:pPr marL="518160" lvl="1" indent="-259080" algn="just">
              <a:lnSpc>
                <a:spcPts val="3120"/>
              </a:lnSpc>
              <a:buFont typeface="Arial"/>
              <a:buChar char="•"/>
            </a:pPr>
            <a:r>
              <a:rPr lang="en-US" sz="2400">
                <a:solidFill>
                  <a:srgbClr val="FFFFFF"/>
                </a:solidFill>
                <a:latin typeface="DM Sans"/>
                <a:ea typeface="DM Sans"/>
                <a:cs typeface="DM Sans"/>
                <a:sym typeface="DM Sans"/>
              </a:rPr>
              <a:t>De diverse leerkrachten deel laten nemen aan overleg. </a:t>
            </a:r>
          </a:p>
          <a:p>
            <a:pPr marL="518160" lvl="1" indent="-259080" algn="just">
              <a:lnSpc>
                <a:spcPts val="3120"/>
              </a:lnSpc>
              <a:buFont typeface="Arial"/>
              <a:buChar char="•"/>
            </a:pPr>
            <a:r>
              <a:rPr lang="en-US" sz="2400">
                <a:solidFill>
                  <a:srgbClr val="FFFFFF"/>
                </a:solidFill>
                <a:latin typeface="DM Sans"/>
                <a:ea typeface="DM Sans"/>
                <a:cs typeface="DM Sans"/>
                <a:sym typeface="DM Sans"/>
              </a:rPr>
              <a:t>Iedereen regelmatig te blijven informeren over de voortgang. </a:t>
            </a:r>
          </a:p>
          <a:p>
            <a:pPr marL="518160" lvl="1" indent="-259080" algn="just">
              <a:lnSpc>
                <a:spcPts val="3120"/>
              </a:lnSpc>
              <a:buFont typeface="Arial"/>
              <a:buChar char="•"/>
            </a:pPr>
            <a:r>
              <a:rPr lang="en-US" sz="2400">
                <a:solidFill>
                  <a:srgbClr val="FFFFFF"/>
                </a:solidFill>
                <a:latin typeface="DM Sans"/>
                <a:ea typeface="DM Sans"/>
                <a:cs typeface="DM Sans"/>
                <a:sym typeface="DM Sans"/>
              </a:rPr>
              <a:t>Alle leerkrachten inspraak geven als het concept plan van aanpak er ligt</a:t>
            </a:r>
          </a:p>
          <a:p>
            <a:pPr algn="just">
              <a:lnSpc>
                <a:spcPts val="3120"/>
              </a:lnSpc>
              <a:spcBef>
                <a:spcPct val="0"/>
              </a:spcBef>
            </a:pPr>
            <a:endParaRPr lang="en-US" sz="2400">
              <a:solidFill>
                <a:srgbClr val="FFFFFF"/>
              </a:solidFill>
              <a:latin typeface="DM Sans"/>
              <a:ea typeface="DM Sans"/>
              <a:cs typeface="DM Sans"/>
              <a:sym typeface="DM Sans"/>
            </a:endParaRPr>
          </a:p>
          <a:p>
            <a:pPr algn="just">
              <a:lnSpc>
                <a:spcPts val="3120"/>
              </a:lnSpc>
              <a:spcBef>
                <a:spcPct val="0"/>
              </a:spcBef>
            </a:pPr>
            <a:endParaRPr lang="en-US" sz="2400">
              <a:solidFill>
                <a:srgbClr val="FFFFFF"/>
              </a:solidFill>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5307472" y="6672678"/>
            <a:ext cx="7673056" cy="7673056"/>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932968" y="6317527"/>
            <a:ext cx="2238367" cy="2238367"/>
          </a:xfrm>
          <a:custGeom>
            <a:avLst/>
            <a:gdLst/>
            <a:ahLst/>
            <a:cxnLst/>
            <a:rect l="l" t="t" r="r" b="b"/>
            <a:pathLst>
              <a:path w="2238367" h="2238367">
                <a:moveTo>
                  <a:pt x="0" y="0"/>
                </a:moveTo>
                <a:lnTo>
                  <a:pt x="2238368" y="0"/>
                </a:lnTo>
                <a:lnTo>
                  <a:pt x="2238368"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571811" y="6888382"/>
            <a:ext cx="960682" cy="1052540"/>
          </a:xfrm>
          <a:custGeom>
            <a:avLst/>
            <a:gdLst/>
            <a:ahLst/>
            <a:cxnLst/>
            <a:rect l="l" t="t" r="r" b="b"/>
            <a:pathLst>
              <a:path w="960682" h="1052540">
                <a:moveTo>
                  <a:pt x="0" y="0"/>
                </a:moveTo>
                <a:lnTo>
                  <a:pt x="960682" y="0"/>
                </a:lnTo>
                <a:lnTo>
                  <a:pt x="960682" y="1052540"/>
                </a:lnTo>
                <a:lnTo>
                  <a:pt x="0" y="10525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358559"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4693037"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5177874" y="8074899"/>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1925340" y="8119856"/>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0" name="Group 10"/>
          <p:cNvGrpSpPr/>
          <p:nvPr/>
        </p:nvGrpSpPr>
        <p:grpSpPr>
          <a:xfrm>
            <a:off x="1376417" y="2667135"/>
            <a:ext cx="3474003" cy="647719"/>
            <a:chOff x="0" y="0"/>
            <a:chExt cx="914964" cy="170593"/>
          </a:xfrm>
        </p:grpSpPr>
        <p:sp>
          <p:nvSpPr>
            <p:cNvPr id="11" name="Freeform 11"/>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E99C5C"/>
            </a:solidFill>
            <a:ln cap="sq">
              <a:noFill/>
              <a:prstDash val="solid"/>
              <a:miter/>
            </a:ln>
          </p:spPr>
        </p:sp>
        <p:sp>
          <p:nvSpPr>
            <p:cNvPr id="12" name="TextBox 12"/>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solidFill>
                  <a:latin typeface="DM Sans Bold"/>
                  <a:ea typeface="DM Sans Bold"/>
                  <a:cs typeface="DM Sans Bold"/>
                  <a:sym typeface="DM Sans Bold"/>
                </a:rPr>
                <a:t>Groep 5</a:t>
              </a:r>
            </a:p>
          </p:txBody>
        </p:sp>
      </p:grpSp>
      <p:sp>
        <p:nvSpPr>
          <p:cNvPr id="13" name="TextBox 13"/>
          <p:cNvSpPr txBox="1"/>
          <p:nvPr/>
        </p:nvSpPr>
        <p:spPr>
          <a:xfrm>
            <a:off x="0" y="1064036"/>
            <a:ext cx="18288000" cy="1165161"/>
          </a:xfrm>
          <a:prstGeom prst="rect">
            <a:avLst/>
          </a:prstGeom>
        </p:spPr>
        <p:txBody>
          <a:bodyPr lIns="0" tIns="0" rIns="0" bIns="0" rtlCol="0" anchor="t">
            <a:spAutoFit/>
          </a:bodyPr>
          <a:lstStyle/>
          <a:p>
            <a:pPr algn="ctr">
              <a:lnSpc>
                <a:spcPts val="9587"/>
              </a:lnSpc>
            </a:pPr>
            <a:r>
              <a:rPr lang="en-US" sz="6947" b="1" spc="368">
                <a:solidFill>
                  <a:srgbClr val="231F20"/>
                </a:solidFill>
                <a:latin typeface="Oswald Bold"/>
                <a:ea typeface="Oswald Bold"/>
                <a:cs typeface="Oswald Bold"/>
                <a:sym typeface="Oswald Bold"/>
              </a:rPr>
              <a:t>KNELPUNTEN</a:t>
            </a:r>
          </a:p>
        </p:txBody>
      </p:sp>
      <p:grpSp>
        <p:nvGrpSpPr>
          <p:cNvPr id="14" name="Group 14"/>
          <p:cNvGrpSpPr/>
          <p:nvPr/>
        </p:nvGrpSpPr>
        <p:grpSpPr>
          <a:xfrm>
            <a:off x="6820796" y="2667135"/>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alpha val="19608"/>
              </a:srgbClr>
            </a:solidFill>
          </p:spPr>
        </p:sp>
        <p:sp>
          <p:nvSpPr>
            <p:cNvPr id="16" name="TextBox 16"/>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alpha val="19608"/>
                    </a:srgbClr>
                  </a:solidFill>
                  <a:latin typeface="DM Sans Bold"/>
                  <a:ea typeface="DM Sans Bold"/>
                  <a:cs typeface="DM Sans Bold"/>
                  <a:sym typeface="DM Sans Bold"/>
                </a:rPr>
                <a:t>Groep 6</a:t>
              </a:r>
            </a:p>
          </p:txBody>
        </p:sp>
      </p:grpSp>
      <p:grpSp>
        <p:nvGrpSpPr>
          <p:cNvPr id="17" name="Group 17"/>
          <p:cNvGrpSpPr/>
          <p:nvPr/>
        </p:nvGrpSpPr>
        <p:grpSpPr>
          <a:xfrm>
            <a:off x="12266474" y="2667135"/>
            <a:ext cx="3474003" cy="647719"/>
            <a:chOff x="0" y="0"/>
            <a:chExt cx="914964" cy="170593"/>
          </a:xfrm>
        </p:grpSpPr>
        <p:sp>
          <p:nvSpPr>
            <p:cNvPr id="18" name="Freeform 18"/>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alpha val="19608"/>
              </a:srgbClr>
            </a:solidFill>
          </p:spPr>
        </p:sp>
        <p:sp>
          <p:nvSpPr>
            <p:cNvPr id="19" name="TextBox 19"/>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alpha val="19608"/>
                    </a:srgbClr>
                  </a:solidFill>
                  <a:latin typeface="DM Sans Bold"/>
                  <a:ea typeface="DM Sans Bold"/>
                  <a:cs typeface="DM Sans Bold"/>
                  <a:sym typeface="DM Sans Bold"/>
                </a:rPr>
                <a:t>Groep 7/8</a:t>
              </a:r>
            </a:p>
          </p:txBody>
        </p:sp>
      </p:grpSp>
      <p:sp>
        <p:nvSpPr>
          <p:cNvPr id="20" name="Freeform 20"/>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rot="-4176364">
            <a:off x="-4105129" y="653023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15"/>
            <a:stretch>
              <a:fillRect/>
            </a:stretch>
          </a:blipFill>
        </p:spPr>
      </p:sp>
      <p:grpSp>
        <p:nvGrpSpPr>
          <p:cNvPr id="23" name="Group 23"/>
          <p:cNvGrpSpPr/>
          <p:nvPr/>
        </p:nvGrpSpPr>
        <p:grpSpPr>
          <a:xfrm>
            <a:off x="16133720" y="8074899"/>
            <a:ext cx="1543050" cy="154305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16">
                <a:alphaModFix amt="0"/>
              </a:blip>
              <a:stretch>
                <a:fillRect/>
              </a:stretch>
            </a:blipFill>
          </p:spPr>
        </p:sp>
      </p:grpSp>
      <p:sp>
        <p:nvSpPr>
          <p:cNvPr id="25" name="TextBox 25"/>
          <p:cNvSpPr txBox="1"/>
          <p:nvPr/>
        </p:nvSpPr>
        <p:spPr>
          <a:xfrm>
            <a:off x="1376417" y="3515711"/>
            <a:ext cx="3417453" cy="187313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6E675E"/>
                </a:solidFill>
                <a:latin typeface="DM Sans"/>
                <a:ea typeface="DM Sans"/>
                <a:cs typeface="DM Sans"/>
                <a:sym typeface="DM Sans"/>
              </a:rPr>
              <a:t>Samengevoegde groep</a:t>
            </a:r>
          </a:p>
          <a:p>
            <a:pPr marL="390871" lvl="1" indent="-195435" algn="l">
              <a:lnSpc>
                <a:spcPts val="2498"/>
              </a:lnSpc>
              <a:buFont typeface="Arial"/>
              <a:buChar char="•"/>
            </a:pPr>
            <a:r>
              <a:rPr lang="en-US" sz="1810" spc="177">
                <a:solidFill>
                  <a:srgbClr val="6E675E"/>
                </a:solidFill>
                <a:latin typeface="DM Sans"/>
                <a:ea typeface="DM Sans"/>
                <a:cs typeface="DM Sans"/>
                <a:sym typeface="DM Sans"/>
              </a:rPr>
              <a:t>Groepsvorming is minimaal</a:t>
            </a:r>
          </a:p>
          <a:p>
            <a:pPr marL="390871" lvl="1" indent="-195435" algn="l">
              <a:lnSpc>
                <a:spcPts val="2498"/>
              </a:lnSpc>
              <a:buFont typeface="Arial"/>
              <a:buChar char="•"/>
            </a:pPr>
            <a:r>
              <a:rPr lang="en-US" sz="1810" spc="177">
                <a:solidFill>
                  <a:srgbClr val="6E675E"/>
                </a:solidFill>
                <a:latin typeface="DM Sans"/>
                <a:ea typeface="DM Sans"/>
                <a:cs typeface="DM Sans"/>
                <a:sym typeface="DM Sans"/>
              </a:rPr>
              <a:t>Conflicten in de klas</a:t>
            </a:r>
          </a:p>
          <a:p>
            <a:pPr marL="390871" lvl="1" indent="-195435" algn="l">
              <a:lnSpc>
                <a:spcPts val="2498"/>
              </a:lnSpc>
              <a:spcBef>
                <a:spcPct val="0"/>
              </a:spcBef>
              <a:buFont typeface="Arial"/>
              <a:buChar char="•"/>
            </a:pPr>
            <a:r>
              <a:rPr lang="en-US" sz="1810" spc="177">
                <a:solidFill>
                  <a:srgbClr val="6E675E"/>
                </a:solidFill>
                <a:latin typeface="DM Sans"/>
                <a:ea typeface="DM Sans"/>
                <a:cs typeface="DM Sans"/>
                <a:sym typeface="DM Sans"/>
              </a:rPr>
              <a:t>Leerkracht is bemiddelaar</a:t>
            </a:r>
          </a:p>
        </p:txBody>
      </p:sp>
      <p:sp>
        <p:nvSpPr>
          <p:cNvPr id="26" name="TextBox 26"/>
          <p:cNvSpPr txBox="1"/>
          <p:nvPr/>
        </p:nvSpPr>
        <p:spPr>
          <a:xfrm>
            <a:off x="6820796" y="3513006"/>
            <a:ext cx="3474003" cy="250178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Niet iedereen wordt gezien</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Problemen met hanteren van regels</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Werkhouding / werksfeer</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Worden geen verwachtingen gesteld</a:t>
            </a:r>
          </a:p>
        </p:txBody>
      </p:sp>
      <p:sp>
        <p:nvSpPr>
          <p:cNvPr id="27" name="TextBox 27"/>
          <p:cNvSpPr txBox="1"/>
          <p:nvPr/>
        </p:nvSpPr>
        <p:spPr>
          <a:xfrm>
            <a:off x="12294749" y="3533699"/>
            <a:ext cx="3417453" cy="124448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Groepsvorming is moeizaam</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Sociale onveiligheid</a:t>
            </a:r>
          </a:p>
          <a:p>
            <a:pPr marL="390871" lvl="1" indent="-195435" algn="l">
              <a:lnSpc>
                <a:spcPts val="2498"/>
              </a:lnSpc>
              <a:spcBef>
                <a:spcPct val="0"/>
              </a:spcBef>
              <a:buFont typeface="Arial"/>
              <a:buChar char="•"/>
            </a:pPr>
            <a:r>
              <a:rPr lang="en-US" sz="1810" spc="177">
                <a:solidFill>
                  <a:srgbClr val="231F20">
                    <a:alpha val="19608"/>
                  </a:srgbClr>
                </a:solidFill>
                <a:latin typeface="DM Sans"/>
                <a:ea typeface="DM Sans"/>
                <a:cs typeface="DM Sans"/>
                <a:sym typeface="DM Sans"/>
              </a:rPr>
              <a:t>Negatieve sfeer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2836202" y="4434807"/>
            <a:ext cx="3153622" cy="4806320"/>
            <a:chOff x="0" y="0"/>
            <a:chExt cx="1156690" cy="1762869"/>
          </a:xfrm>
        </p:grpSpPr>
        <p:sp>
          <p:nvSpPr>
            <p:cNvPr id="6" name="Freeform 6"/>
            <p:cNvSpPr/>
            <p:nvPr/>
          </p:nvSpPr>
          <p:spPr>
            <a:xfrm>
              <a:off x="0" y="0"/>
              <a:ext cx="1156690" cy="1762869"/>
            </a:xfrm>
            <a:custGeom>
              <a:avLst/>
              <a:gdLst/>
              <a:ahLst/>
              <a:cxnLst/>
              <a:rect l="l" t="t" r="r" b="b"/>
              <a:pathLst>
                <a:path w="1156690" h="1762869">
                  <a:moveTo>
                    <a:pt x="76103" y="0"/>
                  </a:moveTo>
                  <a:lnTo>
                    <a:pt x="1080587" y="0"/>
                  </a:lnTo>
                  <a:cubicBezTo>
                    <a:pt x="1122617" y="0"/>
                    <a:pt x="1156690" y="34072"/>
                    <a:pt x="1156690" y="76103"/>
                  </a:cubicBezTo>
                  <a:lnTo>
                    <a:pt x="1156690" y="1686766"/>
                  </a:lnTo>
                  <a:cubicBezTo>
                    <a:pt x="1156690" y="1728797"/>
                    <a:pt x="1122617" y="1762869"/>
                    <a:pt x="1080587" y="1762869"/>
                  </a:cubicBezTo>
                  <a:lnTo>
                    <a:pt x="76103" y="1762869"/>
                  </a:lnTo>
                  <a:cubicBezTo>
                    <a:pt x="34072" y="1762869"/>
                    <a:pt x="0" y="1728797"/>
                    <a:pt x="0" y="1686766"/>
                  </a:cubicBezTo>
                  <a:lnTo>
                    <a:pt x="0" y="76103"/>
                  </a:lnTo>
                  <a:cubicBezTo>
                    <a:pt x="0" y="34072"/>
                    <a:pt x="34072" y="0"/>
                    <a:pt x="76103" y="0"/>
                  </a:cubicBezTo>
                  <a:close/>
                </a:path>
              </a:pathLst>
            </a:custGeom>
            <a:solidFill>
              <a:srgbClr val="FFFFFF">
                <a:alpha val="98824"/>
              </a:srgbClr>
            </a:solidFill>
          </p:spPr>
        </p:sp>
        <p:sp>
          <p:nvSpPr>
            <p:cNvPr id="7" name="TextBox 7"/>
            <p:cNvSpPr txBox="1"/>
            <p:nvPr/>
          </p:nvSpPr>
          <p:spPr>
            <a:xfrm>
              <a:off x="0" y="-19050"/>
              <a:ext cx="1156690" cy="1781919"/>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9" name="Group 9"/>
          <p:cNvGrpSpPr/>
          <p:nvPr/>
        </p:nvGrpSpPr>
        <p:grpSpPr>
          <a:xfrm>
            <a:off x="2886160" y="2163012"/>
            <a:ext cx="3306982" cy="7476562"/>
            <a:chOff x="0" y="0"/>
            <a:chExt cx="870975" cy="1969136"/>
          </a:xfrm>
        </p:grpSpPr>
        <p:sp>
          <p:nvSpPr>
            <p:cNvPr id="10" name="Freeform 10"/>
            <p:cNvSpPr/>
            <p:nvPr/>
          </p:nvSpPr>
          <p:spPr>
            <a:xfrm>
              <a:off x="0" y="0"/>
              <a:ext cx="870975" cy="1969136"/>
            </a:xfrm>
            <a:custGeom>
              <a:avLst/>
              <a:gdLst/>
              <a:ahLst/>
              <a:cxnLst/>
              <a:rect l="l" t="t" r="r" b="b"/>
              <a:pathLst>
                <a:path w="870975" h="1969136">
                  <a:moveTo>
                    <a:pt x="0" y="0"/>
                  </a:moveTo>
                  <a:lnTo>
                    <a:pt x="870975" y="0"/>
                  </a:lnTo>
                  <a:lnTo>
                    <a:pt x="870975" y="1969136"/>
                  </a:lnTo>
                  <a:lnTo>
                    <a:pt x="0" y="1969136"/>
                  </a:lnTo>
                  <a:close/>
                </a:path>
              </a:pathLst>
            </a:custGeom>
            <a:solidFill>
              <a:srgbClr val="231F20"/>
            </a:solidFill>
          </p:spPr>
        </p:sp>
        <p:sp>
          <p:nvSpPr>
            <p:cNvPr id="11" name="TextBox 11"/>
            <p:cNvSpPr txBox="1"/>
            <p:nvPr/>
          </p:nvSpPr>
          <p:spPr>
            <a:xfrm>
              <a:off x="0" y="-19050"/>
              <a:ext cx="870975" cy="1988186"/>
            </a:xfrm>
            <a:prstGeom prst="rect">
              <a:avLst/>
            </a:prstGeom>
          </p:spPr>
          <p:txBody>
            <a:bodyPr lIns="50800" tIns="50800" rIns="50800" bIns="50800" rtlCol="0" anchor="ctr"/>
            <a:lstStyle/>
            <a:p>
              <a:pPr algn="ctr">
                <a:lnSpc>
                  <a:spcPts val="2859"/>
                </a:lnSpc>
              </a:pPr>
              <a:endParaRPr/>
            </a:p>
          </p:txBody>
        </p:sp>
      </p:grpSp>
      <p:sp>
        <p:nvSpPr>
          <p:cNvPr id="12" name="TextBox 12"/>
          <p:cNvSpPr txBox="1"/>
          <p:nvPr/>
        </p:nvSpPr>
        <p:spPr>
          <a:xfrm>
            <a:off x="3050501" y="2284563"/>
            <a:ext cx="2886814" cy="7102475"/>
          </a:xfrm>
          <a:prstGeom prst="rect">
            <a:avLst/>
          </a:prstGeom>
        </p:spPr>
        <p:txBody>
          <a:bodyPr lIns="0" tIns="0" rIns="0" bIns="0" rtlCol="0" anchor="t">
            <a:spAutoFit/>
          </a:bodyPr>
          <a:lstStyle/>
          <a:p>
            <a:pPr algn="ctr">
              <a:lnSpc>
                <a:spcPts val="2800"/>
              </a:lnSpc>
            </a:pPr>
            <a:r>
              <a:rPr lang="en-US" sz="2000" b="1">
                <a:solidFill>
                  <a:srgbClr val="FFFFFF"/>
                </a:solidFill>
                <a:latin typeface="Montserrat Light Bold"/>
                <a:ea typeface="Montserrat Light Bold"/>
                <a:cs typeface="Montserrat Light Bold"/>
                <a:sym typeface="Montserrat Light Bold"/>
              </a:rPr>
              <a:t>Interventie 1</a:t>
            </a:r>
          </a:p>
          <a:p>
            <a:pPr algn="ctr">
              <a:lnSpc>
                <a:spcPts val="2800"/>
              </a:lnSpc>
            </a:pPr>
            <a:endParaRPr lang="en-US" sz="2000" b="1">
              <a:solidFill>
                <a:srgbClr val="FFFFFF"/>
              </a:solidFill>
              <a:latin typeface="Montserrat Light Bold"/>
              <a:ea typeface="Montserrat Light Bold"/>
              <a:cs typeface="Montserrat Light Bold"/>
              <a:sym typeface="Montserrat Light Bold"/>
            </a:endParaRPr>
          </a:p>
          <a:p>
            <a:pPr algn="ctr">
              <a:lnSpc>
                <a:spcPts val="2800"/>
              </a:lnSpc>
            </a:pPr>
            <a:r>
              <a:rPr lang="en-US" sz="2000" i="1">
                <a:solidFill>
                  <a:srgbClr val="FFFFFF"/>
                </a:solidFill>
                <a:latin typeface="Montserrat Light Italics"/>
                <a:ea typeface="Montserrat Light Italics"/>
                <a:cs typeface="Montserrat Light Italics"/>
                <a:sym typeface="Montserrat Light Italics"/>
              </a:rPr>
              <a:t>Terug naar de gouden weken</a:t>
            </a:r>
          </a:p>
          <a:p>
            <a:pPr algn="ctr">
              <a:lnSpc>
                <a:spcPts val="2800"/>
              </a:lnSpc>
            </a:pPr>
            <a:endParaRPr lang="en-US" sz="2000" i="1">
              <a:solidFill>
                <a:srgbClr val="FFFFFF"/>
              </a:solidFill>
              <a:latin typeface="Montserrat Light Italics"/>
              <a:ea typeface="Montserrat Light Italics"/>
              <a:cs typeface="Montserrat Light Italics"/>
              <a:sym typeface="Montserrat Light Italics"/>
            </a:endParaRPr>
          </a:p>
          <a:p>
            <a:pPr algn="ctr">
              <a:lnSpc>
                <a:spcPts val="2800"/>
              </a:lnSpc>
            </a:pPr>
            <a:r>
              <a:rPr lang="en-US" sz="2000">
                <a:solidFill>
                  <a:srgbClr val="FFFFFF"/>
                </a:solidFill>
                <a:latin typeface="Montserrat Light"/>
                <a:ea typeface="Montserrat Light"/>
                <a:cs typeface="Montserrat Light"/>
                <a:sym typeface="Montserrat Light"/>
              </a:rPr>
              <a:t>Het opnieuw doorlopen van de fases van het model van Tuckman. </a:t>
            </a:r>
          </a:p>
          <a:p>
            <a:pPr algn="ctr">
              <a:lnSpc>
                <a:spcPts val="2800"/>
              </a:lnSpc>
            </a:pPr>
            <a:r>
              <a:rPr lang="en-US" sz="2000">
                <a:solidFill>
                  <a:srgbClr val="FFFFFF"/>
                </a:solidFill>
                <a:latin typeface="Montserrat Light"/>
                <a:ea typeface="Montserrat Light"/>
                <a:cs typeface="Montserrat Light"/>
                <a:sym typeface="Montserrat Light"/>
              </a:rPr>
              <a:t>Moeten we alle fasen doorlopen of kunnen we sommige fasen overslaan of versnellen?</a:t>
            </a:r>
          </a:p>
          <a:p>
            <a:pPr algn="ctr">
              <a:lnSpc>
                <a:spcPts val="2800"/>
              </a:lnSpc>
            </a:pPr>
            <a:endParaRPr lang="en-US" sz="2000">
              <a:solidFill>
                <a:srgbClr val="FFFFFF"/>
              </a:solidFill>
              <a:latin typeface="Montserrat Light"/>
              <a:ea typeface="Montserrat Light"/>
              <a:cs typeface="Montserrat Light"/>
              <a:sym typeface="Montserrat Light"/>
            </a:endParaRPr>
          </a:p>
          <a:p>
            <a:pPr algn="ctr">
              <a:lnSpc>
                <a:spcPts val="2800"/>
              </a:lnSpc>
            </a:pPr>
            <a:r>
              <a:rPr lang="en-US" sz="2000" i="1">
                <a:solidFill>
                  <a:srgbClr val="FFFFFF"/>
                </a:solidFill>
                <a:latin typeface="Montserrat Light Italics"/>
                <a:ea typeface="Montserrat Light Italics"/>
                <a:cs typeface="Montserrat Light Italics"/>
                <a:sym typeface="Montserrat Light Italics"/>
              </a:rPr>
              <a:t>Domeinen SEL: Sociaal bewustzijn en vermogen relaties te hanternen</a:t>
            </a:r>
          </a:p>
          <a:p>
            <a:pPr algn="ctr">
              <a:lnSpc>
                <a:spcPts val="2800"/>
              </a:lnSpc>
            </a:pPr>
            <a:endParaRPr lang="en-US" sz="2000" i="1">
              <a:solidFill>
                <a:srgbClr val="FFFFFF"/>
              </a:solidFill>
              <a:latin typeface="Montserrat Light Italics"/>
              <a:ea typeface="Montserrat Light Italics"/>
              <a:cs typeface="Montserrat Light Italics"/>
              <a:sym typeface="Montserrat Light Italics"/>
            </a:endParaRPr>
          </a:p>
        </p:txBody>
      </p:sp>
      <p:grpSp>
        <p:nvGrpSpPr>
          <p:cNvPr id="13" name="Group 13"/>
          <p:cNvGrpSpPr/>
          <p:nvPr/>
        </p:nvGrpSpPr>
        <p:grpSpPr>
          <a:xfrm>
            <a:off x="7631417" y="2163012"/>
            <a:ext cx="3345154" cy="7264031"/>
            <a:chOff x="0" y="0"/>
            <a:chExt cx="881028" cy="1913160"/>
          </a:xfrm>
        </p:grpSpPr>
        <p:sp>
          <p:nvSpPr>
            <p:cNvPr id="14" name="Freeform 14"/>
            <p:cNvSpPr/>
            <p:nvPr/>
          </p:nvSpPr>
          <p:spPr>
            <a:xfrm>
              <a:off x="0" y="0"/>
              <a:ext cx="881028" cy="1913160"/>
            </a:xfrm>
            <a:custGeom>
              <a:avLst/>
              <a:gdLst/>
              <a:ahLst/>
              <a:cxnLst/>
              <a:rect l="l" t="t" r="r" b="b"/>
              <a:pathLst>
                <a:path w="881028" h="1913160">
                  <a:moveTo>
                    <a:pt x="0" y="0"/>
                  </a:moveTo>
                  <a:lnTo>
                    <a:pt x="881028" y="0"/>
                  </a:lnTo>
                  <a:lnTo>
                    <a:pt x="881028" y="1913160"/>
                  </a:lnTo>
                  <a:lnTo>
                    <a:pt x="0" y="1913160"/>
                  </a:lnTo>
                  <a:close/>
                </a:path>
              </a:pathLst>
            </a:custGeom>
            <a:solidFill>
              <a:srgbClr val="231F20"/>
            </a:solidFill>
          </p:spPr>
        </p:sp>
        <p:sp>
          <p:nvSpPr>
            <p:cNvPr id="15" name="TextBox 15"/>
            <p:cNvSpPr txBox="1"/>
            <p:nvPr/>
          </p:nvSpPr>
          <p:spPr>
            <a:xfrm>
              <a:off x="0" y="-19050"/>
              <a:ext cx="881028" cy="1932210"/>
            </a:xfrm>
            <a:prstGeom prst="rect">
              <a:avLst/>
            </a:prstGeom>
          </p:spPr>
          <p:txBody>
            <a:bodyPr lIns="50800" tIns="50800" rIns="50800" bIns="50800" rtlCol="0" anchor="ctr"/>
            <a:lstStyle/>
            <a:p>
              <a:pPr algn="ctr">
                <a:lnSpc>
                  <a:spcPts val="2859"/>
                </a:lnSpc>
              </a:pPr>
              <a:endParaRPr/>
            </a:p>
          </p:txBody>
        </p:sp>
      </p:grpSp>
      <p:grpSp>
        <p:nvGrpSpPr>
          <p:cNvPr id="16" name="Group 16"/>
          <p:cNvGrpSpPr/>
          <p:nvPr/>
        </p:nvGrpSpPr>
        <p:grpSpPr>
          <a:xfrm>
            <a:off x="12253764" y="2163012"/>
            <a:ext cx="3453456" cy="7264031"/>
            <a:chOff x="0" y="0"/>
            <a:chExt cx="909552" cy="1913160"/>
          </a:xfrm>
        </p:grpSpPr>
        <p:sp>
          <p:nvSpPr>
            <p:cNvPr id="17" name="Freeform 17"/>
            <p:cNvSpPr/>
            <p:nvPr/>
          </p:nvSpPr>
          <p:spPr>
            <a:xfrm>
              <a:off x="0" y="0"/>
              <a:ext cx="909552" cy="1913160"/>
            </a:xfrm>
            <a:custGeom>
              <a:avLst/>
              <a:gdLst/>
              <a:ahLst/>
              <a:cxnLst/>
              <a:rect l="l" t="t" r="r" b="b"/>
              <a:pathLst>
                <a:path w="909552" h="1913160">
                  <a:moveTo>
                    <a:pt x="0" y="0"/>
                  </a:moveTo>
                  <a:lnTo>
                    <a:pt x="909552" y="0"/>
                  </a:lnTo>
                  <a:lnTo>
                    <a:pt x="909552" y="1913160"/>
                  </a:lnTo>
                  <a:lnTo>
                    <a:pt x="0" y="1913160"/>
                  </a:lnTo>
                  <a:close/>
                </a:path>
              </a:pathLst>
            </a:custGeom>
            <a:solidFill>
              <a:srgbClr val="231F20"/>
            </a:solidFill>
          </p:spPr>
        </p:sp>
        <p:sp>
          <p:nvSpPr>
            <p:cNvPr id="18" name="TextBox 18"/>
            <p:cNvSpPr txBox="1"/>
            <p:nvPr/>
          </p:nvSpPr>
          <p:spPr>
            <a:xfrm>
              <a:off x="0" y="-19050"/>
              <a:ext cx="909552" cy="1932210"/>
            </a:xfrm>
            <a:prstGeom prst="rect">
              <a:avLst/>
            </a:prstGeom>
          </p:spPr>
          <p:txBody>
            <a:bodyPr lIns="50800" tIns="50800" rIns="50800" bIns="50800" rtlCol="0" anchor="ctr"/>
            <a:lstStyle/>
            <a:p>
              <a:pPr algn="ctr">
                <a:lnSpc>
                  <a:spcPts val="2859"/>
                </a:lnSpc>
              </a:pPr>
              <a:endParaRPr/>
            </a:p>
          </p:txBody>
        </p:sp>
      </p:grpSp>
      <p:grpSp>
        <p:nvGrpSpPr>
          <p:cNvPr id="19" name="Group 19"/>
          <p:cNvGrpSpPr/>
          <p:nvPr/>
        </p:nvGrpSpPr>
        <p:grpSpPr>
          <a:xfrm>
            <a:off x="7893323" y="9130166"/>
            <a:ext cx="2943512" cy="829938"/>
            <a:chOff x="0" y="0"/>
            <a:chExt cx="1079625" cy="304406"/>
          </a:xfrm>
        </p:grpSpPr>
        <p:sp>
          <p:nvSpPr>
            <p:cNvPr id="20" name="Freeform 20"/>
            <p:cNvSpPr/>
            <p:nvPr/>
          </p:nvSpPr>
          <p:spPr>
            <a:xfrm>
              <a:off x="0" y="0"/>
              <a:ext cx="1079625" cy="304406"/>
            </a:xfrm>
            <a:custGeom>
              <a:avLst/>
              <a:gdLst/>
              <a:ahLst/>
              <a:cxnLst/>
              <a:rect l="l" t="t" r="r" b="b"/>
              <a:pathLst>
                <a:path w="1079625" h="304406">
                  <a:moveTo>
                    <a:pt x="81535" y="0"/>
                  </a:moveTo>
                  <a:lnTo>
                    <a:pt x="998090" y="0"/>
                  </a:lnTo>
                  <a:cubicBezTo>
                    <a:pt x="1019715" y="0"/>
                    <a:pt x="1040454" y="8590"/>
                    <a:pt x="1055744" y="23881"/>
                  </a:cubicBezTo>
                  <a:cubicBezTo>
                    <a:pt x="1071035" y="39172"/>
                    <a:pt x="1079625" y="59911"/>
                    <a:pt x="1079625" y="81535"/>
                  </a:cubicBezTo>
                  <a:lnTo>
                    <a:pt x="1079625" y="222871"/>
                  </a:lnTo>
                  <a:cubicBezTo>
                    <a:pt x="1079625" y="244495"/>
                    <a:pt x="1071035" y="265234"/>
                    <a:pt x="1055744" y="280525"/>
                  </a:cubicBezTo>
                  <a:cubicBezTo>
                    <a:pt x="1040454" y="295816"/>
                    <a:pt x="1019715" y="304406"/>
                    <a:pt x="998090" y="304406"/>
                  </a:cubicBezTo>
                  <a:lnTo>
                    <a:pt x="81535" y="304406"/>
                  </a:lnTo>
                  <a:cubicBezTo>
                    <a:pt x="36505" y="304406"/>
                    <a:pt x="0" y="267901"/>
                    <a:pt x="0" y="222871"/>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1" name="TextBox 21"/>
            <p:cNvSpPr txBox="1"/>
            <p:nvPr/>
          </p:nvSpPr>
          <p:spPr>
            <a:xfrm>
              <a:off x="0" y="-19050"/>
              <a:ext cx="1079625" cy="323456"/>
            </a:xfrm>
            <a:prstGeom prst="rect">
              <a:avLst/>
            </a:prstGeom>
          </p:spPr>
          <p:txBody>
            <a:bodyPr lIns="50800" tIns="50800" rIns="50800" bIns="50800" rtlCol="0" anchor="ctr"/>
            <a:lstStyle/>
            <a:p>
              <a:pPr algn="ctr">
                <a:lnSpc>
                  <a:spcPts val="2859"/>
                </a:lnSpc>
              </a:pPr>
              <a:endParaRPr/>
            </a:p>
          </p:txBody>
        </p:sp>
      </p:grpSp>
      <p:grpSp>
        <p:nvGrpSpPr>
          <p:cNvPr id="22" name="Group 22"/>
          <p:cNvGrpSpPr/>
          <p:nvPr/>
        </p:nvGrpSpPr>
        <p:grpSpPr>
          <a:xfrm>
            <a:off x="12586296" y="9130166"/>
            <a:ext cx="2943512" cy="847111"/>
            <a:chOff x="0" y="0"/>
            <a:chExt cx="1079625" cy="310705"/>
          </a:xfrm>
        </p:grpSpPr>
        <p:sp>
          <p:nvSpPr>
            <p:cNvPr id="23" name="Freeform 23"/>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4" name="TextBox 24"/>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25" name="Group 25"/>
          <p:cNvGrpSpPr/>
          <p:nvPr/>
        </p:nvGrpSpPr>
        <p:grpSpPr>
          <a:xfrm>
            <a:off x="3135330" y="9130166"/>
            <a:ext cx="2943512" cy="847111"/>
            <a:chOff x="0" y="0"/>
            <a:chExt cx="1079625" cy="310705"/>
          </a:xfrm>
        </p:grpSpPr>
        <p:sp>
          <p:nvSpPr>
            <p:cNvPr id="26" name="Freeform 26"/>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7" name="TextBox 27"/>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28" name="Group 28"/>
          <p:cNvGrpSpPr/>
          <p:nvPr/>
        </p:nvGrpSpPr>
        <p:grpSpPr>
          <a:xfrm>
            <a:off x="16487775" y="8327244"/>
            <a:ext cx="1543050" cy="1543050"/>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30" name="TextBox 30"/>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31" name="TextBox 31"/>
          <p:cNvSpPr txBox="1"/>
          <p:nvPr/>
        </p:nvSpPr>
        <p:spPr>
          <a:xfrm>
            <a:off x="7833199" y="2294088"/>
            <a:ext cx="2941590" cy="6412865"/>
          </a:xfrm>
          <a:prstGeom prst="rect">
            <a:avLst/>
          </a:prstGeom>
        </p:spPr>
        <p:txBody>
          <a:bodyPr lIns="0" tIns="0" rIns="0" bIns="0" rtlCol="0" anchor="t">
            <a:spAutoFit/>
          </a:bodyPr>
          <a:lstStyle/>
          <a:p>
            <a:pPr algn="ctr">
              <a:lnSpc>
                <a:spcPts val="2799"/>
              </a:lnSpc>
            </a:pPr>
            <a:r>
              <a:rPr lang="en-US" sz="1999" b="1">
                <a:solidFill>
                  <a:srgbClr val="FFFFFF"/>
                </a:solidFill>
                <a:latin typeface="Montserrat Light Bold"/>
                <a:ea typeface="Montserrat Light Bold"/>
                <a:cs typeface="Montserrat Light Bold"/>
                <a:sym typeface="Montserrat Light Bold"/>
              </a:rPr>
              <a:t>Interventie 2</a:t>
            </a:r>
          </a:p>
          <a:p>
            <a:pPr algn="ctr">
              <a:lnSpc>
                <a:spcPts val="2799"/>
              </a:lnSpc>
            </a:pPr>
            <a:endParaRPr lang="en-US" sz="1999" b="1">
              <a:solidFill>
                <a:srgbClr val="FFFFFF"/>
              </a:solidFill>
              <a:latin typeface="Montserrat Light Bold"/>
              <a:ea typeface="Montserrat Light Bold"/>
              <a:cs typeface="Montserrat Light Bold"/>
              <a:sym typeface="Montserrat Light Bold"/>
            </a:endParaRPr>
          </a:p>
          <a:p>
            <a:pPr algn="ctr">
              <a:lnSpc>
                <a:spcPts val="2799"/>
              </a:lnSpc>
            </a:pPr>
            <a:r>
              <a:rPr lang="en-US" sz="1999" i="1">
                <a:solidFill>
                  <a:srgbClr val="FFFFFF"/>
                </a:solidFill>
                <a:latin typeface="Montserrat Light Italics"/>
                <a:ea typeface="Montserrat Light Italics"/>
                <a:cs typeface="Montserrat Light Italics"/>
                <a:sym typeface="Montserrat Light Italics"/>
              </a:rPr>
              <a:t>Inzet van dramalessen</a:t>
            </a:r>
          </a:p>
          <a:p>
            <a:pPr algn="ctr">
              <a:lnSpc>
                <a:spcPts val="2799"/>
              </a:lnSpc>
            </a:pPr>
            <a:endParaRPr lang="en-US" sz="1999" i="1">
              <a:solidFill>
                <a:srgbClr val="FFFFFF"/>
              </a:solidFill>
              <a:latin typeface="Montserrat Light Italics"/>
              <a:ea typeface="Montserrat Light Italics"/>
              <a:cs typeface="Montserrat Light Italics"/>
              <a:sym typeface="Montserrat Light Italics"/>
            </a:endParaRPr>
          </a:p>
          <a:p>
            <a:pPr algn="ctr">
              <a:lnSpc>
                <a:spcPts val="2799"/>
              </a:lnSpc>
            </a:pPr>
            <a:r>
              <a:rPr lang="en-US" sz="1999">
                <a:solidFill>
                  <a:srgbClr val="FFFFFF"/>
                </a:solidFill>
                <a:latin typeface="Montserrat Light"/>
                <a:ea typeface="Montserrat Light"/>
                <a:cs typeface="Montserrat Light"/>
                <a:sym typeface="Montserrat Light"/>
              </a:rPr>
              <a:t>Sociale vaardigheden vergrote door het inzetten van dramalessen. Waardoor kinderen beter onderling kunnen en durven communiceren</a:t>
            </a:r>
          </a:p>
          <a:p>
            <a:pPr algn="ctr">
              <a:lnSpc>
                <a:spcPts val="2799"/>
              </a:lnSpc>
            </a:pPr>
            <a:endParaRPr lang="en-US" sz="1999">
              <a:solidFill>
                <a:srgbClr val="FFFFFF"/>
              </a:solidFill>
              <a:latin typeface="Montserrat Light"/>
              <a:ea typeface="Montserrat Light"/>
              <a:cs typeface="Montserrat Light"/>
              <a:sym typeface="Montserrat Light"/>
            </a:endParaRPr>
          </a:p>
          <a:p>
            <a:pPr algn="ctr">
              <a:lnSpc>
                <a:spcPts val="2799"/>
              </a:lnSpc>
            </a:pPr>
            <a:endParaRPr lang="en-US" sz="1999">
              <a:solidFill>
                <a:srgbClr val="FFFFFF"/>
              </a:solidFill>
              <a:latin typeface="Montserrat Light"/>
              <a:ea typeface="Montserrat Light"/>
              <a:cs typeface="Montserrat Light"/>
              <a:sym typeface="Montserrat Light"/>
            </a:endParaRPr>
          </a:p>
          <a:p>
            <a:pPr algn="ctr">
              <a:lnSpc>
                <a:spcPts val="2799"/>
              </a:lnSpc>
            </a:pPr>
            <a:endParaRPr lang="en-US" sz="1999">
              <a:solidFill>
                <a:srgbClr val="FFFFFF"/>
              </a:solidFill>
              <a:latin typeface="Montserrat Light"/>
              <a:ea typeface="Montserrat Light"/>
              <a:cs typeface="Montserrat Light"/>
              <a:sym typeface="Montserrat Light"/>
            </a:endParaRPr>
          </a:p>
          <a:p>
            <a:pPr algn="ctr">
              <a:lnSpc>
                <a:spcPts val="2799"/>
              </a:lnSpc>
            </a:pPr>
            <a:r>
              <a:rPr lang="en-US" sz="1999" i="1">
                <a:solidFill>
                  <a:srgbClr val="FFFFFF"/>
                </a:solidFill>
                <a:latin typeface="Montserrat Light Italics"/>
                <a:ea typeface="Montserrat Light Italics"/>
                <a:cs typeface="Montserrat Light Italics"/>
                <a:sym typeface="Montserrat Light Italics"/>
              </a:rPr>
              <a:t>Domeinen SEL:</a:t>
            </a:r>
          </a:p>
          <a:p>
            <a:pPr algn="ctr">
              <a:lnSpc>
                <a:spcPts val="2799"/>
              </a:lnSpc>
            </a:pPr>
            <a:r>
              <a:rPr lang="en-US" sz="1999" i="1">
                <a:solidFill>
                  <a:srgbClr val="FFFFFF"/>
                </a:solidFill>
                <a:latin typeface="Montserrat Light Italics"/>
                <a:ea typeface="Montserrat Light Italics"/>
                <a:cs typeface="Montserrat Light Italics"/>
                <a:sym typeface="Montserrat Light Italics"/>
              </a:rPr>
              <a:t>Vermogen om relaties te hanteren en zelfmanagement.</a:t>
            </a:r>
          </a:p>
        </p:txBody>
      </p:sp>
      <p:sp>
        <p:nvSpPr>
          <p:cNvPr id="32" name="TextBox 32"/>
          <p:cNvSpPr txBox="1"/>
          <p:nvPr/>
        </p:nvSpPr>
        <p:spPr>
          <a:xfrm>
            <a:off x="12533653" y="2284563"/>
            <a:ext cx="2893678" cy="6790055"/>
          </a:xfrm>
          <a:prstGeom prst="rect">
            <a:avLst/>
          </a:prstGeom>
        </p:spPr>
        <p:txBody>
          <a:bodyPr lIns="0" tIns="0" rIns="0" bIns="0" rtlCol="0" anchor="t">
            <a:spAutoFit/>
          </a:bodyPr>
          <a:lstStyle/>
          <a:p>
            <a:pPr algn="ctr">
              <a:lnSpc>
                <a:spcPts val="2800"/>
              </a:lnSpc>
            </a:pPr>
            <a:r>
              <a:rPr lang="en-US" sz="2000" b="1">
                <a:solidFill>
                  <a:srgbClr val="FFFFFF"/>
                </a:solidFill>
                <a:latin typeface="Montserrat Light Bold"/>
                <a:ea typeface="Montserrat Light Bold"/>
                <a:cs typeface="Montserrat Light Bold"/>
                <a:sym typeface="Montserrat Light Bold"/>
              </a:rPr>
              <a:t>Interventie 3</a:t>
            </a:r>
          </a:p>
          <a:p>
            <a:pPr algn="ctr">
              <a:lnSpc>
                <a:spcPts val="2800"/>
              </a:lnSpc>
            </a:pPr>
            <a:endParaRPr lang="en-US" sz="2000" b="1">
              <a:solidFill>
                <a:srgbClr val="FFFFFF"/>
              </a:solidFill>
              <a:latin typeface="Montserrat Light Bold"/>
              <a:ea typeface="Montserrat Light Bold"/>
              <a:cs typeface="Montserrat Light Bold"/>
              <a:sym typeface="Montserrat Light Bold"/>
            </a:endParaRPr>
          </a:p>
          <a:p>
            <a:pPr algn="ctr">
              <a:lnSpc>
                <a:spcPts val="2800"/>
              </a:lnSpc>
            </a:pPr>
            <a:r>
              <a:rPr lang="en-US" sz="2000" i="1">
                <a:solidFill>
                  <a:srgbClr val="FFFFFF"/>
                </a:solidFill>
                <a:latin typeface="Montserrat Light Italics"/>
                <a:ea typeface="Montserrat Light Italics"/>
                <a:cs typeface="Montserrat Light Italics"/>
                <a:sym typeface="Montserrat Light Italics"/>
              </a:rPr>
              <a:t>Dagelijkse kringgesprekken</a:t>
            </a:r>
          </a:p>
          <a:p>
            <a:pPr algn="ctr">
              <a:lnSpc>
                <a:spcPts val="2800"/>
              </a:lnSpc>
            </a:pPr>
            <a:endParaRPr lang="en-US" sz="2000" i="1">
              <a:solidFill>
                <a:srgbClr val="FFFFFF"/>
              </a:solidFill>
              <a:latin typeface="Montserrat Light Italics"/>
              <a:ea typeface="Montserrat Light Italics"/>
              <a:cs typeface="Montserrat Light Italics"/>
              <a:sym typeface="Montserrat Light Italics"/>
            </a:endParaRPr>
          </a:p>
          <a:p>
            <a:pPr algn="ctr">
              <a:lnSpc>
                <a:spcPts val="2800"/>
              </a:lnSpc>
            </a:pPr>
            <a:r>
              <a:rPr lang="en-US" sz="2000">
                <a:solidFill>
                  <a:srgbClr val="FFFFFF"/>
                </a:solidFill>
                <a:latin typeface="Montserrat Light"/>
                <a:ea typeface="Montserrat Light"/>
                <a:cs typeface="Montserrat Light"/>
                <a:sym typeface="Montserrat Light"/>
              </a:rPr>
              <a:t>Waarbij we ons vooral richten op het geven van positieve feedback en samen leren spreken. Dit kan uitgroeien naar een klassenvergadering.</a:t>
            </a:r>
          </a:p>
          <a:p>
            <a:pPr algn="ctr">
              <a:lnSpc>
                <a:spcPts val="2800"/>
              </a:lnSpc>
            </a:pPr>
            <a:endParaRPr lang="en-US" sz="2000">
              <a:solidFill>
                <a:srgbClr val="FFFFFF"/>
              </a:solidFill>
              <a:latin typeface="Montserrat Light"/>
              <a:ea typeface="Montserrat Light"/>
              <a:cs typeface="Montserrat Light"/>
              <a:sym typeface="Montserrat Light"/>
            </a:endParaRPr>
          </a:p>
          <a:p>
            <a:pPr algn="ctr">
              <a:lnSpc>
                <a:spcPts val="2800"/>
              </a:lnSpc>
            </a:pPr>
            <a:endParaRPr lang="en-US" sz="2000">
              <a:solidFill>
                <a:srgbClr val="FFFFFF"/>
              </a:solidFill>
              <a:latin typeface="Montserrat Light"/>
              <a:ea typeface="Montserrat Light"/>
              <a:cs typeface="Montserrat Light"/>
              <a:sym typeface="Montserrat Light"/>
            </a:endParaRPr>
          </a:p>
          <a:p>
            <a:pPr algn="ctr">
              <a:lnSpc>
                <a:spcPts val="2800"/>
              </a:lnSpc>
            </a:pPr>
            <a:r>
              <a:rPr lang="en-US" sz="2000" i="1">
                <a:solidFill>
                  <a:srgbClr val="FFFFFF"/>
                </a:solidFill>
                <a:latin typeface="Montserrat Light Italics"/>
                <a:ea typeface="Montserrat Light Italics"/>
                <a:cs typeface="Montserrat Light Italics"/>
                <a:sym typeface="Montserrat Light Italics"/>
              </a:rPr>
              <a:t>Domeinen SEL: </a:t>
            </a:r>
          </a:p>
          <a:p>
            <a:pPr algn="ctr">
              <a:lnSpc>
                <a:spcPts val="2800"/>
              </a:lnSpc>
            </a:pPr>
            <a:r>
              <a:rPr lang="en-US" sz="2000" i="1">
                <a:solidFill>
                  <a:srgbClr val="FFFFFF"/>
                </a:solidFill>
                <a:latin typeface="Montserrat Light Italics"/>
                <a:ea typeface="Montserrat Light Italics"/>
                <a:cs typeface="Montserrat Light Italics"/>
                <a:sym typeface="Montserrat Light Italics"/>
              </a:rPr>
              <a:t>Besluiten kunnen nemen en zelf- en sociaal bewustzijn</a:t>
            </a:r>
          </a:p>
          <a:p>
            <a:pPr algn="ctr">
              <a:lnSpc>
                <a:spcPts val="2800"/>
              </a:lnSpc>
            </a:pPr>
            <a:endParaRPr lang="en-US" sz="2000" i="1">
              <a:solidFill>
                <a:srgbClr val="FFFFFF"/>
              </a:solidFill>
              <a:latin typeface="Montserrat Light Italics"/>
              <a:ea typeface="Montserrat Light Italics"/>
              <a:cs typeface="Montserrat Light Italics"/>
              <a:sym typeface="Montserrat Light Italics"/>
            </a:endParaRPr>
          </a:p>
        </p:txBody>
      </p:sp>
      <p:sp>
        <p:nvSpPr>
          <p:cNvPr id="33" name="TextBox 3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5</a:t>
            </a:r>
          </a:p>
        </p:txBody>
      </p:sp>
      <p:sp>
        <p:nvSpPr>
          <p:cNvPr id="34" name="TextBox 34"/>
          <p:cNvSpPr txBox="1"/>
          <p:nvPr/>
        </p:nvSpPr>
        <p:spPr>
          <a:xfrm>
            <a:off x="8015494" y="9291898"/>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5" name="TextBox 35"/>
          <p:cNvSpPr txBox="1"/>
          <p:nvPr/>
        </p:nvSpPr>
        <p:spPr>
          <a:xfrm>
            <a:off x="12647381" y="9300484"/>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6" name="TextBox 36"/>
          <p:cNvSpPr txBox="1"/>
          <p:nvPr/>
        </p:nvSpPr>
        <p:spPr>
          <a:xfrm>
            <a:off x="3196416" y="9300484"/>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87775" y="826084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4511675"/>
          </a:xfrm>
          <a:prstGeom prst="rect">
            <a:avLst/>
          </a:prstGeom>
        </p:spPr>
        <p:txBody>
          <a:bodyPr lIns="0" tIns="0" rIns="0" bIns="0" rtlCol="0" anchor="t">
            <a:spAutoFit/>
          </a:bodyPr>
          <a:lstStyle/>
          <a:p>
            <a:pPr algn="ctr">
              <a:lnSpc>
                <a:spcPts val="2800"/>
              </a:lnSpc>
            </a:pPr>
            <a:r>
              <a:rPr lang="en-US" sz="2000" b="1">
                <a:solidFill>
                  <a:srgbClr val="FFFFFF"/>
                </a:solidFill>
                <a:latin typeface="DM Sans Bold"/>
                <a:ea typeface="DM Sans Bold"/>
                <a:cs typeface="DM Sans Bold"/>
                <a:sym typeface="DM Sans Bold"/>
              </a:rPr>
              <a:t>Interventie 1</a:t>
            </a:r>
          </a:p>
          <a:p>
            <a:pPr algn="ctr">
              <a:lnSpc>
                <a:spcPts val="2800"/>
              </a:lnSpc>
            </a:pPr>
            <a:endParaRPr lang="en-US" sz="2000" b="1">
              <a:solidFill>
                <a:srgbClr val="FFFFFF"/>
              </a:solidFill>
              <a:latin typeface="DM Sans Bold"/>
              <a:ea typeface="DM Sans Bold"/>
              <a:cs typeface="DM Sans Bold"/>
              <a:sym typeface="DM Sans Bold"/>
            </a:endParaRPr>
          </a:p>
          <a:p>
            <a:pPr algn="ctr">
              <a:lnSpc>
                <a:spcPts val="2800"/>
              </a:lnSpc>
            </a:pPr>
            <a:r>
              <a:rPr lang="en-US" sz="2000" i="1">
                <a:solidFill>
                  <a:srgbClr val="FFFFFF"/>
                </a:solidFill>
                <a:latin typeface="DM Sans Italics"/>
                <a:ea typeface="DM Sans Italics"/>
                <a:cs typeface="DM Sans Italics"/>
                <a:sym typeface="DM Sans Italics"/>
              </a:rPr>
              <a:t>Terug naar de gouden weken</a:t>
            </a:r>
          </a:p>
          <a:p>
            <a:pPr algn="ctr">
              <a:lnSpc>
                <a:spcPts val="2800"/>
              </a:lnSpc>
            </a:pPr>
            <a:endParaRPr lang="en-US" sz="2000" i="1">
              <a:solidFill>
                <a:srgbClr val="FFFFFF"/>
              </a:solidFill>
              <a:latin typeface="DM Sans Italics"/>
              <a:ea typeface="DM Sans Italics"/>
              <a:cs typeface="DM Sans Italics"/>
              <a:sym typeface="DM Sans Italics"/>
            </a:endParaRPr>
          </a:p>
          <a:p>
            <a:pPr algn="ctr">
              <a:lnSpc>
                <a:spcPts val="2800"/>
              </a:lnSpc>
            </a:pPr>
            <a:endParaRPr lang="en-US" sz="2000" i="1">
              <a:solidFill>
                <a:srgbClr val="FFFFFF"/>
              </a:solidFill>
              <a:latin typeface="DM Sans Italics"/>
              <a:ea typeface="DM Sans Italics"/>
              <a:cs typeface="DM Sans Italics"/>
              <a:sym typeface="DM Sans Italics"/>
            </a:endParaRPr>
          </a:p>
          <a:p>
            <a:pPr algn="ctr">
              <a:lnSpc>
                <a:spcPts val="3219"/>
              </a:lnSpc>
            </a:pPr>
            <a:r>
              <a:rPr lang="en-US" sz="2299">
                <a:solidFill>
                  <a:srgbClr val="FFFFFF"/>
                </a:solidFill>
                <a:latin typeface="DM Sans"/>
                <a:ea typeface="DM Sans"/>
                <a:cs typeface="DM Sans"/>
                <a:sym typeface="DM Sans"/>
              </a:rPr>
              <a:t>Groepen ontwikkelen zich volgens een vast patroon. Dit gebeurt in elke groep en op school na de  zomervakantie elk jaar weer opnieuw. In dit model zijn vijf fasen te herkennen. Deze fasen helpen om te begrijpen wat een groep nodig heeft om zich positief te kunnen ontwikkelen. Dit maakt dat je er regie op kunt voeren en daarmee kunt voorkomen dat kinderen zelf bepalen wat de normen van de groep worden.  </a:t>
            </a:r>
          </a:p>
          <a:p>
            <a:pPr algn="ctr">
              <a:lnSpc>
                <a:spcPts val="2800"/>
              </a:lnSpc>
            </a:pPr>
            <a:endParaRPr lang="en-US" sz="2299">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5814863" y="5412461"/>
            <a:ext cx="3718439" cy="3304960"/>
            <a:chOff x="0" y="0"/>
            <a:chExt cx="1363854" cy="1212198"/>
          </a:xfrm>
        </p:grpSpPr>
        <p:sp>
          <p:nvSpPr>
            <p:cNvPr id="5" name="Freeform 5"/>
            <p:cNvSpPr/>
            <p:nvPr/>
          </p:nvSpPr>
          <p:spPr>
            <a:xfrm>
              <a:off x="0" y="0"/>
              <a:ext cx="1363854" cy="1212198"/>
            </a:xfrm>
            <a:custGeom>
              <a:avLst/>
              <a:gdLst/>
              <a:ahLst/>
              <a:cxnLst/>
              <a:rect l="l" t="t" r="r" b="b"/>
              <a:pathLst>
                <a:path w="1363854" h="1212198">
                  <a:moveTo>
                    <a:pt x="64543" y="0"/>
                  </a:moveTo>
                  <a:lnTo>
                    <a:pt x="1299311" y="0"/>
                  </a:lnTo>
                  <a:cubicBezTo>
                    <a:pt x="1316429" y="0"/>
                    <a:pt x="1332846" y="6800"/>
                    <a:pt x="1344950" y="18904"/>
                  </a:cubicBezTo>
                  <a:cubicBezTo>
                    <a:pt x="1357054" y="31008"/>
                    <a:pt x="1363854" y="47425"/>
                    <a:pt x="1363854" y="64543"/>
                  </a:cubicBezTo>
                  <a:lnTo>
                    <a:pt x="1363854" y="1147655"/>
                  </a:lnTo>
                  <a:cubicBezTo>
                    <a:pt x="1363854" y="1183301"/>
                    <a:pt x="1334958" y="1212198"/>
                    <a:pt x="1299311" y="1212198"/>
                  </a:cubicBezTo>
                  <a:lnTo>
                    <a:pt x="64543" y="1212198"/>
                  </a:lnTo>
                  <a:cubicBezTo>
                    <a:pt x="47425" y="1212198"/>
                    <a:pt x="31008" y="1205398"/>
                    <a:pt x="18904" y="1193294"/>
                  </a:cubicBezTo>
                  <a:cubicBezTo>
                    <a:pt x="6800" y="1181190"/>
                    <a:pt x="0" y="1164773"/>
                    <a:pt x="0" y="1147655"/>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6" name="TextBox 6"/>
            <p:cNvSpPr txBox="1"/>
            <p:nvPr/>
          </p:nvSpPr>
          <p:spPr>
            <a:xfrm>
              <a:off x="0" y="-19050"/>
              <a:ext cx="1363854" cy="1231248"/>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1947426" y="6567980"/>
            <a:ext cx="2943512" cy="847111"/>
            <a:chOff x="0" y="0"/>
            <a:chExt cx="1079625" cy="310705"/>
          </a:xfrm>
        </p:grpSpPr>
        <p:sp>
          <p:nvSpPr>
            <p:cNvPr id="8" name="Freeform 8"/>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FFFFFF">
                <a:alpha val="98824"/>
              </a:srgbClr>
            </a:solidFill>
          </p:spPr>
        </p:sp>
        <p:sp>
          <p:nvSpPr>
            <p:cNvPr id="9" name="TextBox 9"/>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10454213" y="6362369"/>
            <a:ext cx="2932415" cy="847111"/>
            <a:chOff x="0" y="0"/>
            <a:chExt cx="1075555" cy="310705"/>
          </a:xfrm>
        </p:grpSpPr>
        <p:sp>
          <p:nvSpPr>
            <p:cNvPr id="11" name="Freeform 11"/>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2" name="TextBox 12"/>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13" name="Freeform 13"/>
          <p:cNvSpPr/>
          <p:nvPr/>
        </p:nvSpPr>
        <p:spPr>
          <a:xfrm rot="-788557">
            <a:off x="9404604" y="8912801"/>
            <a:ext cx="1776375" cy="501826"/>
          </a:xfrm>
          <a:custGeom>
            <a:avLst/>
            <a:gdLst/>
            <a:ahLst/>
            <a:cxnLst/>
            <a:rect l="l" t="t" r="r" b="b"/>
            <a:pathLst>
              <a:path w="1776375" h="501826">
                <a:moveTo>
                  <a:pt x="0" y="0"/>
                </a:moveTo>
                <a:lnTo>
                  <a:pt x="1776375" y="0"/>
                </a:lnTo>
                <a:lnTo>
                  <a:pt x="1776375" y="501826"/>
                </a:lnTo>
                <a:lnTo>
                  <a:pt x="0" y="5018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538888" y="1195362"/>
            <a:ext cx="14439839" cy="1594138"/>
          </a:xfrm>
          <a:prstGeom prst="rect">
            <a:avLst/>
          </a:prstGeom>
        </p:spPr>
        <p:txBody>
          <a:bodyPr lIns="0" tIns="0" rIns="0" bIns="0" rtlCol="0" anchor="t">
            <a:spAutoFit/>
          </a:bodyPr>
          <a:lstStyle/>
          <a:p>
            <a:pPr marL="0" lvl="0" indent="0" algn="ctr">
              <a:lnSpc>
                <a:spcPts val="13015"/>
              </a:lnSpc>
              <a:spcBef>
                <a:spcPct val="0"/>
              </a:spcBef>
            </a:pPr>
            <a:r>
              <a:rPr lang="en-US" sz="9431" b="1" spc="924">
                <a:solidFill>
                  <a:srgbClr val="231F20"/>
                </a:solidFill>
                <a:latin typeface="Oswald Bold"/>
                <a:ea typeface="Oswald Bold"/>
                <a:cs typeface="Oswald Bold"/>
                <a:sym typeface="Oswald Bold"/>
              </a:rPr>
              <a:t>ACTIVITEITEN PER FASE</a:t>
            </a:r>
          </a:p>
        </p:txBody>
      </p:sp>
      <p:grpSp>
        <p:nvGrpSpPr>
          <p:cNvPr id="15" name="Group 15"/>
          <p:cNvGrpSpPr/>
          <p:nvPr/>
        </p:nvGrpSpPr>
        <p:grpSpPr>
          <a:xfrm>
            <a:off x="6202327" y="8834744"/>
            <a:ext cx="2943512" cy="847111"/>
            <a:chOff x="0" y="0"/>
            <a:chExt cx="1079625" cy="310705"/>
          </a:xfrm>
        </p:grpSpPr>
        <p:sp>
          <p:nvSpPr>
            <p:cNvPr id="16" name="Freeform 16"/>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FFFFFF">
                <a:alpha val="98824"/>
              </a:srgbClr>
            </a:solidFill>
          </p:spPr>
        </p:sp>
        <p:sp>
          <p:nvSpPr>
            <p:cNvPr id="17" name="TextBox 17"/>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sp>
        <p:nvSpPr>
          <p:cNvPr id="18" name="TextBox 18"/>
          <p:cNvSpPr txBox="1"/>
          <p:nvPr/>
        </p:nvSpPr>
        <p:spPr>
          <a:xfrm>
            <a:off x="6395791" y="9005063"/>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NORMING</a:t>
            </a:r>
          </a:p>
        </p:txBody>
      </p:sp>
      <p:sp>
        <p:nvSpPr>
          <p:cNvPr id="19" name="TextBox 19"/>
          <p:cNvSpPr txBox="1"/>
          <p:nvPr/>
        </p:nvSpPr>
        <p:spPr>
          <a:xfrm>
            <a:off x="2119816" y="6750632"/>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FORMING</a:t>
            </a:r>
          </a:p>
        </p:txBody>
      </p:sp>
      <p:grpSp>
        <p:nvGrpSpPr>
          <p:cNvPr id="20" name="Group 20"/>
          <p:cNvGrpSpPr/>
          <p:nvPr/>
        </p:nvGrpSpPr>
        <p:grpSpPr>
          <a:xfrm>
            <a:off x="9967185" y="2929620"/>
            <a:ext cx="3804164" cy="4485471"/>
            <a:chOff x="0" y="0"/>
            <a:chExt cx="1395297" cy="1645187"/>
          </a:xfrm>
        </p:grpSpPr>
        <p:sp>
          <p:nvSpPr>
            <p:cNvPr id="21" name="Freeform 21"/>
            <p:cNvSpPr/>
            <p:nvPr/>
          </p:nvSpPr>
          <p:spPr>
            <a:xfrm>
              <a:off x="0" y="0"/>
              <a:ext cx="1395297" cy="1645188"/>
            </a:xfrm>
            <a:custGeom>
              <a:avLst/>
              <a:gdLst/>
              <a:ahLst/>
              <a:cxnLst/>
              <a:rect l="l" t="t" r="r" b="b"/>
              <a:pathLst>
                <a:path w="1395297" h="1645188">
                  <a:moveTo>
                    <a:pt x="63089" y="0"/>
                  </a:moveTo>
                  <a:lnTo>
                    <a:pt x="1332208" y="0"/>
                  </a:lnTo>
                  <a:cubicBezTo>
                    <a:pt x="1367051" y="0"/>
                    <a:pt x="1395297" y="28246"/>
                    <a:pt x="1395297" y="63089"/>
                  </a:cubicBezTo>
                  <a:lnTo>
                    <a:pt x="1395297" y="1582099"/>
                  </a:lnTo>
                  <a:cubicBezTo>
                    <a:pt x="1395297" y="1598831"/>
                    <a:pt x="1388650" y="1614878"/>
                    <a:pt x="1376819" y="1626709"/>
                  </a:cubicBezTo>
                  <a:cubicBezTo>
                    <a:pt x="1364987" y="1638541"/>
                    <a:pt x="1348940" y="1645188"/>
                    <a:pt x="1332208" y="1645188"/>
                  </a:cubicBezTo>
                  <a:lnTo>
                    <a:pt x="63089" y="1645188"/>
                  </a:lnTo>
                  <a:cubicBezTo>
                    <a:pt x="46356" y="1645188"/>
                    <a:pt x="30310" y="1638541"/>
                    <a:pt x="18478" y="1626709"/>
                  </a:cubicBezTo>
                  <a:cubicBezTo>
                    <a:pt x="6647" y="1614878"/>
                    <a:pt x="0" y="1598831"/>
                    <a:pt x="0" y="1582099"/>
                  </a:cubicBezTo>
                  <a:lnTo>
                    <a:pt x="0" y="63089"/>
                  </a:lnTo>
                  <a:cubicBezTo>
                    <a:pt x="0" y="46356"/>
                    <a:pt x="6647" y="30310"/>
                    <a:pt x="18478" y="18478"/>
                  </a:cubicBezTo>
                  <a:cubicBezTo>
                    <a:pt x="30310" y="6647"/>
                    <a:pt x="46356" y="0"/>
                    <a:pt x="63089" y="0"/>
                  </a:cubicBezTo>
                  <a:close/>
                </a:path>
              </a:pathLst>
            </a:custGeom>
            <a:solidFill>
              <a:srgbClr val="FFFFFF">
                <a:alpha val="98824"/>
              </a:srgbClr>
            </a:solidFill>
          </p:spPr>
        </p:sp>
        <p:sp>
          <p:nvSpPr>
            <p:cNvPr id="22" name="TextBox 22"/>
            <p:cNvSpPr txBox="1"/>
            <p:nvPr/>
          </p:nvSpPr>
          <p:spPr>
            <a:xfrm>
              <a:off x="0" y="-19050"/>
              <a:ext cx="1395297" cy="1664237"/>
            </a:xfrm>
            <a:prstGeom prst="rect">
              <a:avLst/>
            </a:prstGeom>
          </p:spPr>
          <p:txBody>
            <a:bodyPr lIns="50800" tIns="50800" rIns="50800" bIns="50800" rtlCol="0" anchor="ctr"/>
            <a:lstStyle/>
            <a:p>
              <a:pPr algn="ctr">
                <a:lnSpc>
                  <a:spcPts val="2859"/>
                </a:lnSpc>
              </a:pPr>
              <a:endParaRPr/>
            </a:p>
          </p:txBody>
        </p:sp>
      </p:grpSp>
      <p:grpSp>
        <p:nvGrpSpPr>
          <p:cNvPr id="23" name="Group 23"/>
          <p:cNvGrpSpPr/>
          <p:nvPr/>
        </p:nvGrpSpPr>
        <p:grpSpPr>
          <a:xfrm>
            <a:off x="10454213" y="7506473"/>
            <a:ext cx="2943512" cy="847111"/>
            <a:chOff x="0" y="0"/>
            <a:chExt cx="1079625" cy="310705"/>
          </a:xfrm>
        </p:grpSpPr>
        <p:sp>
          <p:nvSpPr>
            <p:cNvPr id="24" name="Freeform 24"/>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FFFFFF">
                <a:alpha val="98824"/>
              </a:srgbClr>
            </a:solidFill>
          </p:spPr>
        </p:sp>
        <p:sp>
          <p:nvSpPr>
            <p:cNvPr id="25" name="TextBox 25"/>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sp>
        <p:nvSpPr>
          <p:cNvPr id="26" name="Freeform 26"/>
          <p:cNvSpPr/>
          <p:nvPr/>
        </p:nvSpPr>
        <p:spPr>
          <a:xfrm rot="-7897074" flipH="1">
            <a:off x="5231176" y="4343618"/>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rot="887923">
            <a:off x="-6187757" y="6737062"/>
            <a:ext cx="11986688" cy="12299773"/>
          </a:xfrm>
          <a:custGeom>
            <a:avLst/>
            <a:gdLst/>
            <a:ahLst/>
            <a:cxnLst/>
            <a:rect l="l" t="t" r="r" b="b"/>
            <a:pathLst>
              <a:path w="11986688" h="12299773">
                <a:moveTo>
                  <a:pt x="0" y="0"/>
                </a:moveTo>
                <a:lnTo>
                  <a:pt x="11986688" y="0"/>
                </a:lnTo>
                <a:lnTo>
                  <a:pt x="11986688" y="12299773"/>
                </a:lnTo>
                <a:lnTo>
                  <a:pt x="0" y="1229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8" name="Group 28"/>
          <p:cNvGrpSpPr/>
          <p:nvPr/>
        </p:nvGrpSpPr>
        <p:grpSpPr>
          <a:xfrm>
            <a:off x="1538888" y="3069741"/>
            <a:ext cx="3718439" cy="3304960"/>
            <a:chOff x="0" y="0"/>
            <a:chExt cx="1363854" cy="1212198"/>
          </a:xfrm>
        </p:grpSpPr>
        <p:sp>
          <p:nvSpPr>
            <p:cNvPr id="29" name="Freeform 29"/>
            <p:cNvSpPr/>
            <p:nvPr/>
          </p:nvSpPr>
          <p:spPr>
            <a:xfrm>
              <a:off x="0" y="0"/>
              <a:ext cx="1363854" cy="1212198"/>
            </a:xfrm>
            <a:custGeom>
              <a:avLst/>
              <a:gdLst/>
              <a:ahLst/>
              <a:cxnLst/>
              <a:rect l="l" t="t" r="r" b="b"/>
              <a:pathLst>
                <a:path w="1363854" h="1212198">
                  <a:moveTo>
                    <a:pt x="64543" y="0"/>
                  </a:moveTo>
                  <a:lnTo>
                    <a:pt x="1299311" y="0"/>
                  </a:lnTo>
                  <a:cubicBezTo>
                    <a:pt x="1316429" y="0"/>
                    <a:pt x="1332846" y="6800"/>
                    <a:pt x="1344950" y="18904"/>
                  </a:cubicBezTo>
                  <a:cubicBezTo>
                    <a:pt x="1357054" y="31008"/>
                    <a:pt x="1363854" y="47425"/>
                    <a:pt x="1363854" y="64543"/>
                  </a:cubicBezTo>
                  <a:lnTo>
                    <a:pt x="1363854" y="1147655"/>
                  </a:lnTo>
                  <a:cubicBezTo>
                    <a:pt x="1363854" y="1183301"/>
                    <a:pt x="1334958" y="1212198"/>
                    <a:pt x="1299311" y="1212198"/>
                  </a:cubicBezTo>
                  <a:lnTo>
                    <a:pt x="64543" y="1212198"/>
                  </a:lnTo>
                  <a:cubicBezTo>
                    <a:pt x="47425" y="1212198"/>
                    <a:pt x="31008" y="1205398"/>
                    <a:pt x="18904" y="1193294"/>
                  </a:cubicBezTo>
                  <a:cubicBezTo>
                    <a:pt x="6800" y="1181190"/>
                    <a:pt x="0" y="1164773"/>
                    <a:pt x="0" y="1147655"/>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30" name="TextBox 30"/>
            <p:cNvSpPr txBox="1"/>
            <p:nvPr/>
          </p:nvSpPr>
          <p:spPr>
            <a:xfrm>
              <a:off x="0" y="-19050"/>
              <a:ext cx="1363854" cy="1231248"/>
            </a:xfrm>
            <a:prstGeom prst="rect">
              <a:avLst/>
            </a:prstGeom>
          </p:spPr>
          <p:txBody>
            <a:bodyPr lIns="50800" tIns="50800" rIns="50800" bIns="50800" rtlCol="0" anchor="ctr"/>
            <a:lstStyle/>
            <a:p>
              <a:pPr algn="ctr">
                <a:lnSpc>
                  <a:spcPts val="2859"/>
                </a:lnSpc>
              </a:pPr>
              <a:endParaRPr/>
            </a:p>
          </p:txBody>
        </p:sp>
      </p:grpSp>
      <p:grpSp>
        <p:nvGrpSpPr>
          <p:cNvPr id="31" name="Group 31"/>
          <p:cNvGrpSpPr/>
          <p:nvPr/>
        </p:nvGrpSpPr>
        <p:grpSpPr>
          <a:xfrm>
            <a:off x="14123774" y="5395485"/>
            <a:ext cx="3718439" cy="3304960"/>
            <a:chOff x="0" y="0"/>
            <a:chExt cx="1363854" cy="1212198"/>
          </a:xfrm>
        </p:grpSpPr>
        <p:sp>
          <p:nvSpPr>
            <p:cNvPr id="32" name="Freeform 32"/>
            <p:cNvSpPr/>
            <p:nvPr/>
          </p:nvSpPr>
          <p:spPr>
            <a:xfrm>
              <a:off x="0" y="0"/>
              <a:ext cx="1363854" cy="1212198"/>
            </a:xfrm>
            <a:custGeom>
              <a:avLst/>
              <a:gdLst/>
              <a:ahLst/>
              <a:cxnLst/>
              <a:rect l="l" t="t" r="r" b="b"/>
              <a:pathLst>
                <a:path w="1363854" h="1212198">
                  <a:moveTo>
                    <a:pt x="64543" y="0"/>
                  </a:moveTo>
                  <a:lnTo>
                    <a:pt x="1299311" y="0"/>
                  </a:lnTo>
                  <a:cubicBezTo>
                    <a:pt x="1316429" y="0"/>
                    <a:pt x="1332846" y="6800"/>
                    <a:pt x="1344950" y="18904"/>
                  </a:cubicBezTo>
                  <a:cubicBezTo>
                    <a:pt x="1357054" y="31008"/>
                    <a:pt x="1363854" y="47425"/>
                    <a:pt x="1363854" y="64543"/>
                  </a:cubicBezTo>
                  <a:lnTo>
                    <a:pt x="1363854" y="1147655"/>
                  </a:lnTo>
                  <a:cubicBezTo>
                    <a:pt x="1363854" y="1183301"/>
                    <a:pt x="1334958" y="1212198"/>
                    <a:pt x="1299311" y="1212198"/>
                  </a:cubicBezTo>
                  <a:lnTo>
                    <a:pt x="64543" y="1212198"/>
                  </a:lnTo>
                  <a:cubicBezTo>
                    <a:pt x="47425" y="1212198"/>
                    <a:pt x="31008" y="1205398"/>
                    <a:pt x="18904" y="1193294"/>
                  </a:cubicBezTo>
                  <a:cubicBezTo>
                    <a:pt x="6800" y="1181190"/>
                    <a:pt x="0" y="1164773"/>
                    <a:pt x="0" y="1147655"/>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33" name="TextBox 33"/>
            <p:cNvSpPr txBox="1"/>
            <p:nvPr/>
          </p:nvSpPr>
          <p:spPr>
            <a:xfrm>
              <a:off x="0" y="-19050"/>
              <a:ext cx="1363854" cy="1231248"/>
            </a:xfrm>
            <a:prstGeom prst="rect">
              <a:avLst/>
            </a:prstGeom>
          </p:spPr>
          <p:txBody>
            <a:bodyPr lIns="50800" tIns="50800" rIns="50800" bIns="50800" rtlCol="0" anchor="ctr"/>
            <a:lstStyle/>
            <a:p>
              <a:pPr algn="ctr">
                <a:lnSpc>
                  <a:spcPts val="2859"/>
                </a:lnSpc>
              </a:pPr>
              <a:endParaRPr/>
            </a:p>
          </p:txBody>
        </p:sp>
      </p:grpSp>
      <p:sp>
        <p:nvSpPr>
          <p:cNvPr id="34" name="Freeform 34"/>
          <p:cNvSpPr/>
          <p:nvPr/>
        </p:nvSpPr>
        <p:spPr>
          <a:xfrm rot="-7897074" flipH="1">
            <a:off x="13660640" y="4343618"/>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5" name="Group 35"/>
          <p:cNvGrpSpPr/>
          <p:nvPr/>
        </p:nvGrpSpPr>
        <p:grpSpPr>
          <a:xfrm>
            <a:off x="14512519" y="8834744"/>
            <a:ext cx="2932415" cy="847111"/>
            <a:chOff x="0" y="0"/>
            <a:chExt cx="1075555" cy="310705"/>
          </a:xfrm>
        </p:grpSpPr>
        <p:sp>
          <p:nvSpPr>
            <p:cNvPr id="36" name="Freeform 36"/>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37" name="TextBox 37"/>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38" name="Freeform 38"/>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7"/>
            <a:stretch>
              <a:fillRect/>
            </a:stretch>
          </a:blipFill>
        </p:spPr>
      </p:sp>
      <p:grpSp>
        <p:nvGrpSpPr>
          <p:cNvPr id="39" name="Group 39"/>
          <p:cNvGrpSpPr/>
          <p:nvPr/>
        </p:nvGrpSpPr>
        <p:grpSpPr>
          <a:xfrm>
            <a:off x="257175" y="257175"/>
            <a:ext cx="1543050" cy="1543050"/>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8">
                <a:alphaModFix amt="0"/>
              </a:blip>
              <a:stretch>
                <a:fillRect/>
              </a:stretch>
            </a:blipFill>
          </p:spPr>
        </p:sp>
      </p:grpSp>
      <p:sp>
        <p:nvSpPr>
          <p:cNvPr id="41" name="TextBox 41"/>
          <p:cNvSpPr txBox="1"/>
          <p:nvPr/>
        </p:nvSpPr>
        <p:spPr>
          <a:xfrm>
            <a:off x="10095277" y="3191843"/>
            <a:ext cx="3409854" cy="3505268"/>
          </a:xfrm>
          <a:prstGeom prst="rect">
            <a:avLst/>
          </a:prstGeom>
        </p:spPr>
        <p:txBody>
          <a:bodyPr lIns="0" tIns="0" rIns="0" bIns="0" rtlCol="0" anchor="t">
            <a:spAutoFit/>
          </a:bodyPr>
          <a:lstStyle/>
          <a:p>
            <a:pPr marL="485194" lvl="1" indent="-242597" algn="l">
              <a:lnSpc>
                <a:spcPts val="3146"/>
              </a:lnSpc>
              <a:buFont typeface="Arial"/>
              <a:buChar char="•"/>
            </a:pPr>
            <a:r>
              <a:rPr lang="en-US" sz="2247">
                <a:solidFill>
                  <a:srgbClr val="100F0D"/>
                </a:solidFill>
                <a:latin typeface="DM Sans"/>
                <a:ea typeface="DM Sans"/>
                <a:cs typeface="DM Sans"/>
                <a:sym typeface="DM Sans"/>
              </a:rPr>
              <a:t>Complimenten geven en ontvangen</a:t>
            </a:r>
          </a:p>
          <a:p>
            <a:pPr marL="485194" lvl="1" indent="-242597" algn="l">
              <a:lnSpc>
                <a:spcPts val="3146"/>
              </a:lnSpc>
              <a:buFont typeface="Arial"/>
              <a:buChar char="•"/>
            </a:pPr>
            <a:r>
              <a:rPr lang="en-US" sz="2247">
                <a:solidFill>
                  <a:srgbClr val="100F0D"/>
                </a:solidFill>
                <a:latin typeface="DM Sans"/>
                <a:ea typeface="DM Sans"/>
                <a:cs typeface="DM Sans"/>
                <a:sym typeface="DM Sans"/>
              </a:rPr>
              <a:t>Leren reflecteren op eigen handelen</a:t>
            </a:r>
          </a:p>
          <a:p>
            <a:pPr marL="485194" lvl="1" indent="-242597" algn="l">
              <a:lnSpc>
                <a:spcPts val="3146"/>
              </a:lnSpc>
              <a:buFont typeface="Arial"/>
              <a:buChar char="•"/>
            </a:pPr>
            <a:r>
              <a:rPr lang="en-US" sz="2247">
                <a:solidFill>
                  <a:srgbClr val="100F0D"/>
                </a:solidFill>
                <a:latin typeface="DM Sans"/>
                <a:ea typeface="DM Sans"/>
                <a:cs typeface="DM Sans"/>
                <a:sym typeface="DM Sans"/>
              </a:rPr>
              <a:t>Leren conflicten zelf oplossen en bespreken</a:t>
            </a:r>
          </a:p>
          <a:p>
            <a:pPr marL="485194" lvl="1" indent="-242597" algn="l">
              <a:lnSpc>
                <a:spcPts val="3146"/>
              </a:lnSpc>
              <a:buFont typeface="Arial"/>
              <a:buChar char="•"/>
            </a:pPr>
            <a:r>
              <a:rPr lang="en-US" sz="2247">
                <a:solidFill>
                  <a:srgbClr val="100F0D"/>
                </a:solidFill>
                <a:latin typeface="DM Sans"/>
                <a:ea typeface="DM Sans"/>
                <a:cs typeface="DM Sans"/>
                <a:sym typeface="DM Sans"/>
              </a:rPr>
              <a:t>Een zo hoog mogelijke toren bouwen</a:t>
            </a:r>
          </a:p>
        </p:txBody>
      </p:sp>
      <p:sp>
        <p:nvSpPr>
          <p:cNvPr id="42" name="TextBox 42"/>
          <p:cNvSpPr txBox="1"/>
          <p:nvPr/>
        </p:nvSpPr>
        <p:spPr>
          <a:xfrm>
            <a:off x="10830045" y="7676792"/>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STORMING</a:t>
            </a:r>
          </a:p>
        </p:txBody>
      </p:sp>
      <p:sp>
        <p:nvSpPr>
          <p:cNvPr id="43" name="TextBox 43"/>
          <p:cNvSpPr txBox="1"/>
          <p:nvPr/>
        </p:nvSpPr>
        <p:spPr>
          <a:xfrm>
            <a:off x="6010736" y="5687215"/>
            <a:ext cx="3409854" cy="2333693"/>
          </a:xfrm>
          <a:prstGeom prst="rect">
            <a:avLst/>
          </a:prstGeom>
        </p:spPr>
        <p:txBody>
          <a:bodyPr lIns="0" tIns="0" rIns="0" bIns="0" rtlCol="0" anchor="t">
            <a:spAutoFit/>
          </a:bodyPr>
          <a:lstStyle/>
          <a:p>
            <a:pPr marL="485194" lvl="1" indent="-242597" algn="l">
              <a:lnSpc>
                <a:spcPts val="3146"/>
              </a:lnSpc>
              <a:buFont typeface="Arial"/>
              <a:buChar char="•"/>
            </a:pPr>
            <a:r>
              <a:rPr lang="en-US" sz="2247">
                <a:solidFill>
                  <a:srgbClr val="100F0D"/>
                </a:solidFill>
                <a:latin typeface="DM Sans"/>
                <a:ea typeface="DM Sans"/>
                <a:cs typeface="DM Sans"/>
                <a:sym typeface="DM Sans"/>
              </a:rPr>
              <a:t>Regels voor een kringgesprek</a:t>
            </a:r>
          </a:p>
          <a:p>
            <a:pPr marL="485194" lvl="1" indent="-242597" algn="l">
              <a:lnSpc>
                <a:spcPts val="3146"/>
              </a:lnSpc>
              <a:buFont typeface="Arial"/>
              <a:buChar char="•"/>
            </a:pPr>
            <a:r>
              <a:rPr lang="en-US" sz="2247">
                <a:solidFill>
                  <a:srgbClr val="100F0D"/>
                </a:solidFill>
                <a:latin typeface="DM Sans"/>
                <a:ea typeface="DM Sans"/>
                <a:cs typeface="DM Sans"/>
                <a:sym typeface="DM Sans"/>
              </a:rPr>
              <a:t>Klassikaal een sociaal probleem oplossen</a:t>
            </a:r>
          </a:p>
          <a:p>
            <a:pPr marL="485194" lvl="1" indent="-242597" algn="l">
              <a:lnSpc>
                <a:spcPts val="3146"/>
              </a:lnSpc>
              <a:buFont typeface="Arial"/>
              <a:buChar char="•"/>
            </a:pPr>
            <a:r>
              <a:rPr lang="en-US" sz="2247">
                <a:solidFill>
                  <a:srgbClr val="100F0D"/>
                </a:solidFill>
                <a:latin typeface="DM Sans"/>
                <a:ea typeface="DM Sans"/>
                <a:cs typeface="DM Sans"/>
                <a:sym typeface="DM Sans"/>
              </a:rPr>
              <a:t>Visuele weergave klassenregels</a:t>
            </a:r>
          </a:p>
        </p:txBody>
      </p:sp>
      <p:sp>
        <p:nvSpPr>
          <p:cNvPr id="44" name="TextBox 44"/>
          <p:cNvSpPr txBox="1"/>
          <p:nvPr/>
        </p:nvSpPr>
        <p:spPr>
          <a:xfrm>
            <a:off x="1585864" y="3370962"/>
            <a:ext cx="3509111" cy="2855907"/>
          </a:xfrm>
          <a:prstGeom prst="rect">
            <a:avLst/>
          </a:prstGeom>
        </p:spPr>
        <p:txBody>
          <a:bodyPr lIns="0" tIns="0" rIns="0" bIns="0" rtlCol="0" anchor="t">
            <a:spAutoFit/>
          </a:bodyPr>
          <a:lstStyle/>
          <a:p>
            <a:pPr marL="499317" lvl="1" indent="-249658" algn="l">
              <a:lnSpc>
                <a:spcPts val="3237"/>
              </a:lnSpc>
              <a:buFont typeface="Arial"/>
              <a:buChar char="•"/>
            </a:pPr>
            <a:r>
              <a:rPr lang="en-US" sz="2312">
                <a:solidFill>
                  <a:srgbClr val="100F0D"/>
                </a:solidFill>
                <a:latin typeface="DM Sans"/>
                <a:ea typeface="DM Sans"/>
                <a:cs typeface="DM Sans"/>
                <a:sym typeface="DM Sans"/>
              </a:rPr>
              <a:t>Samen een klassennaam verzinnen</a:t>
            </a:r>
          </a:p>
          <a:p>
            <a:pPr marL="499317" lvl="1" indent="-249658" algn="l">
              <a:lnSpc>
                <a:spcPts val="3237"/>
              </a:lnSpc>
              <a:buFont typeface="Arial"/>
              <a:buChar char="•"/>
            </a:pPr>
            <a:r>
              <a:rPr lang="en-US" sz="2312">
                <a:solidFill>
                  <a:srgbClr val="100F0D"/>
                </a:solidFill>
                <a:latin typeface="DM Sans"/>
                <a:ea typeface="DM Sans"/>
                <a:cs typeface="DM Sans"/>
                <a:sym typeface="DM Sans"/>
              </a:rPr>
              <a:t>Samen de inrichting van de klas bepalen</a:t>
            </a:r>
          </a:p>
          <a:p>
            <a:pPr marL="499317" lvl="1" indent="-249658" algn="l">
              <a:lnSpc>
                <a:spcPts val="3237"/>
              </a:lnSpc>
              <a:buFont typeface="Arial"/>
              <a:buChar char="•"/>
            </a:pPr>
            <a:r>
              <a:rPr lang="en-US" sz="2312">
                <a:solidFill>
                  <a:srgbClr val="100F0D"/>
                </a:solidFill>
                <a:latin typeface="DM Sans"/>
                <a:ea typeface="DM Sans"/>
                <a:cs typeface="DM Sans"/>
                <a:sym typeface="DM Sans"/>
              </a:rPr>
              <a:t>Verjaardagskalender maken</a:t>
            </a:r>
          </a:p>
        </p:txBody>
      </p:sp>
      <p:sp>
        <p:nvSpPr>
          <p:cNvPr id="45" name="TextBox 45"/>
          <p:cNvSpPr txBox="1"/>
          <p:nvPr/>
        </p:nvSpPr>
        <p:spPr>
          <a:xfrm>
            <a:off x="14704703" y="9034553"/>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PERFORMING</a:t>
            </a:r>
          </a:p>
        </p:txBody>
      </p:sp>
      <p:sp>
        <p:nvSpPr>
          <p:cNvPr id="46" name="TextBox 46"/>
          <p:cNvSpPr txBox="1"/>
          <p:nvPr/>
        </p:nvSpPr>
        <p:spPr>
          <a:xfrm>
            <a:off x="14548828" y="5799448"/>
            <a:ext cx="2957737" cy="2379362"/>
          </a:xfrm>
          <a:prstGeom prst="rect">
            <a:avLst/>
          </a:prstGeom>
        </p:spPr>
        <p:txBody>
          <a:bodyPr lIns="0" tIns="0" rIns="0" bIns="0" rtlCol="0" anchor="t">
            <a:spAutoFit/>
          </a:bodyPr>
          <a:lstStyle/>
          <a:p>
            <a:pPr marL="420861" lvl="1" indent="-210430" algn="l">
              <a:lnSpc>
                <a:spcPts val="2729"/>
              </a:lnSpc>
              <a:buFont typeface="Arial"/>
              <a:buChar char="•"/>
            </a:pPr>
            <a:r>
              <a:rPr lang="en-US" sz="1949">
                <a:solidFill>
                  <a:srgbClr val="100F0D"/>
                </a:solidFill>
                <a:latin typeface="DM Sans"/>
                <a:ea typeface="DM Sans"/>
                <a:cs typeface="DM Sans"/>
                <a:sym typeface="DM Sans"/>
              </a:rPr>
              <a:t>Spelletjes om samenwerking te promoten</a:t>
            </a:r>
          </a:p>
          <a:p>
            <a:pPr marL="420861" lvl="1" indent="-210430" algn="l">
              <a:lnSpc>
                <a:spcPts val="2729"/>
              </a:lnSpc>
              <a:buFont typeface="Arial"/>
              <a:buChar char="•"/>
            </a:pPr>
            <a:r>
              <a:rPr lang="en-US" sz="1949">
                <a:solidFill>
                  <a:srgbClr val="100F0D"/>
                </a:solidFill>
                <a:latin typeface="DM Sans"/>
                <a:ea typeface="DM Sans"/>
                <a:cs typeface="DM Sans"/>
                <a:sym typeface="DM Sans"/>
              </a:rPr>
              <a:t>Fotocollage van de positieve groep maken</a:t>
            </a:r>
          </a:p>
          <a:p>
            <a:pPr marL="420861" lvl="1" indent="-210430" algn="l">
              <a:lnSpc>
                <a:spcPts val="2729"/>
              </a:lnSpc>
              <a:buFont typeface="Arial"/>
              <a:buChar char="•"/>
            </a:pPr>
            <a:r>
              <a:rPr lang="en-US" sz="1949">
                <a:solidFill>
                  <a:srgbClr val="100F0D"/>
                </a:solidFill>
                <a:latin typeface="DM Sans"/>
                <a:ea typeface="DM Sans"/>
                <a:cs typeface="DM Sans"/>
                <a:sym typeface="DM Sans"/>
              </a:rPr>
              <a:t>Werken aan projecten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grpSp>
        <p:nvGrpSpPr>
          <p:cNvPr id="3" name="Group 3"/>
          <p:cNvGrpSpPr/>
          <p:nvPr/>
        </p:nvGrpSpPr>
        <p:grpSpPr>
          <a:xfrm>
            <a:off x="13662994" y="337474"/>
            <a:ext cx="4296549" cy="9570246"/>
            <a:chOff x="0" y="0"/>
            <a:chExt cx="1131601" cy="2520559"/>
          </a:xfrm>
        </p:grpSpPr>
        <p:sp>
          <p:nvSpPr>
            <p:cNvPr id="4" name="Freeform 4"/>
            <p:cNvSpPr/>
            <p:nvPr/>
          </p:nvSpPr>
          <p:spPr>
            <a:xfrm>
              <a:off x="0" y="0"/>
              <a:ext cx="1131601" cy="2520559"/>
            </a:xfrm>
            <a:custGeom>
              <a:avLst/>
              <a:gdLst/>
              <a:ahLst/>
              <a:cxnLst/>
              <a:rect l="l" t="t" r="r" b="b"/>
              <a:pathLst>
                <a:path w="1131601" h="2520559">
                  <a:moveTo>
                    <a:pt x="0" y="0"/>
                  </a:moveTo>
                  <a:lnTo>
                    <a:pt x="1131601" y="0"/>
                  </a:lnTo>
                  <a:lnTo>
                    <a:pt x="1131601" y="2520559"/>
                  </a:lnTo>
                  <a:lnTo>
                    <a:pt x="0" y="2520559"/>
                  </a:lnTo>
                  <a:close/>
                </a:path>
              </a:pathLst>
            </a:custGeom>
            <a:solidFill>
              <a:srgbClr val="CCCCCC"/>
            </a:solidFill>
          </p:spPr>
        </p:sp>
        <p:sp>
          <p:nvSpPr>
            <p:cNvPr id="5" name="TextBox 5"/>
            <p:cNvSpPr txBox="1"/>
            <p:nvPr/>
          </p:nvSpPr>
          <p:spPr>
            <a:xfrm>
              <a:off x="0" y="-19050"/>
              <a:ext cx="1131601" cy="2539609"/>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888900" y="3339730"/>
            <a:ext cx="9610044" cy="1948998"/>
            <a:chOff x="0" y="0"/>
            <a:chExt cx="3682024" cy="746746"/>
          </a:xfrm>
        </p:grpSpPr>
        <p:sp>
          <p:nvSpPr>
            <p:cNvPr id="7" name="Freeform 7"/>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D9D9D9"/>
            </a:solidFill>
          </p:spPr>
        </p:sp>
        <p:sp>
          <p:nvSpPr>
            <p:cNvPr id="8" name="TextBox 8"/>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9" name="Freeform 9"/>
          <p:cNvSpPr/>
          <p:nvPr/>
        </p:nvSpPr>
        <p:spPr>
          <a:xfrm>
            <a:off x="-1295508" y="829921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a:off x="888900" y="6162574"/>
            <a:ext cx="9610044" cy="1948998"/>
            <a:chOff x="0" y="0"/>
            <a:chExt cx="3682024" cy="746746"/>
          </a:xfrm>
        </p:grpSpPr>
        <p:sp>
          <p:nvSpPr>
            <p:cNvPr id="11" name="Freeform 11"/>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99C5C"/>
            </a:solidFill>
          </p:spPr>
        </p:sp>
        <p:sp>
          <p:nvSpPr>
            <p:cNvPr id="12" name="TextBox 12"/>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13" name="Freeform 13"/>
          <p:cNvSpPr/>
          <p:nvPr/>
        </p:nvSpPr>
        <p:spPr>
          <a:xfrm>
            <a:off x="1269783" y="6527880"/>
            <a:ext cx="1159455" cy="1178744"/>
          </a:xfrm>
          <a:custGeom>
            <a:avLst/>
            <a:gdLst/>
            <a:ahLst/>
            <a:cxnLst/>
            <a:rect l="l" t="t" r="r" b="b"/>
            <a:pathLst>
              <a:path w="1159455" h="1178744">
                <a:moveTo>
                  <a:pt x="0" y="0"/>
                </a:moveTo>
                <a:lnTo>
                  <a:pt x="1159455" y="0"/>
                </a:lnTo>
                <a:lnTo>
                  <a:pt x="1159455" y="1178743"/>
                </a:lnTo>
                <a:lnTo>
                  <a:pt x="0" y="11787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98943" y="1028700"/>
            <a:ext cx="8970824" cy="8774447"/>
          </a:xfrm>
          <a:custGeom>
            <a:avLst/>
            <a:gdLst/>
            <a:ahLst/>
            <a:cxnLst/>
            <a:rect l="l" t="t" r="r" b="b"/>
            <a:pathLst>
              <a:path w="8970824" h="8774447">
                <a:moveTo>
                  <a:pt x="0" y="0"/>
                </a:moveTo>
                <a:lnTo>
                  <a:pt x="8970824" y="0"/>
                </a:lnTo>
                <a:lnTo>
                  <a:pt x="8970824" y="8774447"/>
                </a:lnTo>
                <a:lnTo>
                  <a:pt x="0" y="8774447"/>
                </a:lnTo>
                <a:lnTo>
                  <a:pt x="0" y="0"/>
                </a:lnTo>
                <a:close/>
              </a:path>
            </a:pathLst>
          </a:custGeom>
          <a:blipFill>
            <a:blip r:embed="rId7"/>
            <a:stretch>
              <a:fillRect/>
            </a:stretch>
          </a:blipFill>
          <a:ln cap="sq">
            <a:noFill/>
            <a:prstDash val="solid"/>
            <a:miter/>
          </a:ln>
        </p:spPr>
      </p:sp>
      <p:grpSp>
        <p:nvGrpSpPr>
          <p:cNvPr id="15" name="Group 15"/>
          <p:cNvGrpSpPr/>
          <p:nvPr/>
        </p:nvGrpSpPr>
        <p:grpSpPr>
          <a:xfrm>
            <a:off x="17808834" y="9907720"/>
            <a:ext cx="1543050" cy="15430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8">
                <a:alphaModFix amt="0"/>
              </a:blip>
              <a:stretch>
                <a:fillRect/>
              </a:stretch>
            </a:blipFill>
          </p:spPr>
        </p:sp>
      </p:grpSp>
      <p:sp>
        <p:nvSpPr>
          <p:cNvPr id="17" name="TextBox 17"/>
          <p:cNvSpPr txBox="1"/>
          <p:nvPr/>
        </p:nvSpPr>
        <p:spPr>
          <a:xfrm>
            <a:off x="1028700" y="888605"/>
            <a:ext cx="8530432" cy="1686342"/>
          </a:xfrm>
          <a:prstGeom prst="rect">
            <a:avLst/>
          </a:prstGeom>
        </p:spPr>
        <p:txBody>
          <a:bodyPr lIns="0" tIns="0" rIns="0" bIns="0" rtlCol="0" anchor="t">
            <a:spAutoFit/>
          </a:bodyPr>
          <a:lstStyle/>
          <a:p>
            <a:pPr algn="l">
              <a:lnSpc>
                <a:spcPts val="13774"/>
              </a:lnSpc>
            </a:pPr>
            <a:r>
              <a:rPr lang="en-US" sz="9981" b="1" spc="978">
                <a:solidFill>
                  <a:srgbClr val="231F20"/>
                </a:solidFill>
                <a:latin typeface="Oswald Bold"/>
                <a:ea typeface="Oswald Bold"/>
                <a:cs typeface="Oswald Bold"/>
                <a:sym typeface="Oswald Bold"/>
              </a:rPr>
              <a:t>ONZE SCHOOL</a:t>
            </a:r>
          </a:p>
        </p:txBody>
      </p:sp>
      <p:sp>
        <p:nvSpPr>
          <p:cNvPr id="18" name="TextBox 18"/>
          <p:cNvSpPr txBox="1"/>
          <p:nvPr/>
        </p:nvSpPr>
        <p:spPr>
          <a:xfrm>
            <a:off x="2898000" y="6713892"/>
            <a:ext cx="7132181" cy="759095"/>
          </a:xfrm>
          <a:prstGeom prst="rect">
            <a:avLst/>
          </a:prstGeom>
        </p:spPr>
        <p:txBody>
          <a:bodyPr lIns="0" tIns="0" rIns="0" bIns="0" rtlCol="0" anchor="t">
            <a:spAutoFit/>
          </a:bodyPr>
          <a:lstStyle/>
          <a:p>
            <a:pPr algn="ctr">
              <a:lnSpc>
                <a:spcPts val="3050"/>
              </a:lnSpc>
            </a:pPr>
            <a:r>
              <a:rPr lang="en-US" sz="2210" spc="216">
                <a:solidFill>
                  <a:srgbClr val="231F20"/>
                </a:solidFill>
                <a:latin typeface="DM Sans"/>
                <a:ea typeface="DM Sans"/>
                <a:cs typeface="DM Sans"/>
                <a:sym typeface="DM Sans"/>
              </a:rPr>
              <a:t>‘Iedereen mag er zijn’ &amp; </a:t>
            </a:r>
          </a:p>
          <a:p>
            <a:pPr marL="0" lvl="0" indent="0" algn="ctr">
              <a:lnSpc>
                <a:spcPts val="3050"/>
              </a:lnSpc>
              <a:spcBef>
                <a:spcPct val="0"/>
              </a:spcBef>
            </a:pPr>
            <a:r>
              <a:rPr lang="en-US" sz="2210" spc="216">
                <a:solidFill>
                  <a:srgbClr val="231F20"/>
                </a:solidFill>
                <a:latin typeface="DM Sans"/>
                <a:ea typeface="DM Sans"/>
                <a:cs typeface="DM Sans"/>
                <a:sym typeface="DM Sans"/>
              </a:rPr>
              <a:t>‘Samen opgroeien’ zijn kernwaarden</a:t>
            </a:r>
          </a:p>
        </p:txBody>
      </p:sp>
      <p:sp>
        <p:nvSpPr>
          <p:cNvPr id="19" name="TextBox 19"/>
          <p:cNvSpPr txBox="1"/>
          <p:nvPr/>
        </p:nvSpPr>
        <p:spPr>
          <a:xfrm>
            <a:off x="1028700" y="3513494"/>
            <a:ext cx="9335316" cy="1553844"/>
          </a:xfrm>
          <a:prstGeom prst="rect">
            <a:avLst/>
          </a:prstGeom>
        </p:spPr>
        <p:txBody>
          <a:bodyPr lIns="0" tIns="0" rIns="0" bIns="0" rtlCol="0" anchor="t">
            <a:spAutoFit/>
          </a:bodyPr>
          <a:lstStyle/>
          <a:p>
            <a:pPr algn="just">
              <a:lnSpc>
                <a:spcPts val="3080"/>
              </a:lnSpc>
            </a:pPr>
            <a:r>
              <a:rPr lang="en-US" sz="2200">
                <a:solidFill>
                  <a:srgbClr val="231F20"/>
                </a:solidFill>
                <a:latin typeface="DM Sans"/>
                <a:ea typeface="DM Sans"/>
                <a:cs typeface="DM Sans"/>
                <a:sym typeface="DM Sans"/>
              </a:rPr>
              <a:t>IKC de Horizon is een openbaar kindcentrum. Het IKC de Horzion heeft 200 leerlingen. Iedereen is er welkom. Het kindcentrum is een ontmoetingsplaats voor kinderen ongeacht hun nationaliteit, ras en levensbeschouwelijke opvattingen, geloofs- en/ of levensovertuiging.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133720" y="826084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5989955"/>
          </a:xfrm>
          <a:prstGeom prst="rect">
            <a:avLst/>
          </a:prstGeom>
        </p:spPr>
        <p:txBody>
          <a:bodyPr lIns="0" tIns="0" rIns="0" bIns="0" rtlCol="0" anchor="t">
            <a:spAutoFit/>
          </a:bodyPr>
          <a:lstStyle/>
          <a:p>
            <a:pPr algn="ctr">
              <a:lnSpc>
                <a:spcPts val="3219"/>
              </a:lnSpc>
            </a:pPr>
            <a:r>
              <a:rPr lang="en-US" sz="2299" b="1">
                <a:solidFill>
                  <a:srgbClr val="FFFFFF"/>
                </a:solidFill>
                <a:latin typeface="DM Sans Bold"/>
                <a:ea typeface="DM Sans Bold"/>
                <a:cs typeface="DM Sans Bold"/>
                <a:sym typeface="DM Sans Bold"/>
              </a:rPr>
              <a:t>Interventie 2</a:t>
            </a:r>
          </a:p>
          <a:p>
            <a:pPr algn="ctr">
              <a:lnSpc>
                <a:spcPts val="3219"/>
              </a:lnSpc>
            </a:pPr>
            <a:endParaRPr lang="en-US" sz="2299" b="1">
              <a:solidFill>
                <a:srgbClr val="FFFFFF"/>
              </a:solidFill>
              <a:latin typeface="DM Sans Bold"/>
              <a:ea typeface="DM Sans Bold"/>
              <a:cs typeface="DM Sans Bold"/>
              <a:sym typeface="DM Sans Bold"/>
            </a:endParaRPr>
          </a:p>
          <a:p>
            <a:pPr algn="ctr">
              <a:lnSpc>
                <a:spcPts val="3219"/>
              </a:lnSpc>
            </a:pPr>
            <a:r>
              <a:rPr lang="en-US" sz="2299" i="1">
                <a:solidFill>
                  <a:srgbClr val="FFFFFF"/>
                </a:solidFill>
                <a:latin typeface="DM Sans Italics"/>
                <a:ea typeface="DM Sans Italics"/>
                <a:cs typeface="DM Sans Italics"/>
                <a:sym typeface="DM Sans Italics"/>
              </a:rPr>
              <a:t>Inzet van dramalessen</a:t>
            </a:r>
          </a:p>
          <a:p>
            <a:pPr algn="ctr">
              <a:lnSpc>
                <a:spcPts val="3219"/>
              </a:lnSpc>
            </a:pPr>
            <a:endParaRPr lang="en-US" sz="2299" i="1">
              <a:solidFill>
                <a:srgbClr val="FFFFFF"/>
              </a:solidFill>
              <a:latin typeface="DM Sans Italics"/>
              <a:ea typeface="DM Sans Italics"/>
              <a:cs typeface="DM Sans Italics"/>
              <a:sym typeface="DM Sans Italics"/>
            </a:endParaRPr>
          </a:p>
          <a:p>
            <a:pPr algn="ctr">
              <a:lnSpc>
                <a:spcPts val="3219"/>
              </a:lnSpc>
            </a:pPr>
            <a:r>
              <a:rPr lang="en-US" sz="2299">
                <a:solidFill>
                  <a:srgbClr val="FFFFFF"/>
                </a:solidFill>
                <a:latin typeface="DM Sans"/>
                <a:ea typeface="DM Sans"/>
                <a:cs typeface="DM Sans"/>
                <a:sym typeface="DM Sans"/>
              </a:rPr>
              <a:t> Drama doet een beroep op het creatieve, probleemoplossende vermogen door het stimuleren van analytisch en kritisch denken. Het werken met dans en drama draagt bij aan de sociale, morele en intellectuele ontwikkeling van leerlingen. Zo leren zij echte situaties na te  spelen en krijgen meer inzicht in de eigen communicatie en de verschillende manieren hoe je kunt reageren op situaties. We hopen zo dat de  leerlingen niet meer steeds de leerkracht opzoeken, maar meer zelf situaties uitpraten en makkelijker initiatief durven en kunnen nemen.  </a:t>
            </a:r>
          </a:p>
          <a:p>
            <a:pPr algn="ctr">
              <a:lnSpc>
                <a:spcPts val="3219"/>
              </a:lnSpc>
            </a:pPr>
            <a:r>
              <a:rPr lang="en-US" sz="2299">
                <a:solidFill>
                  <a:srgbClr val="FFFFFF"/>
                </a:solidFill>
                <a:latin typeface="DM Sans"/>
                <a:ea typeface="DM Sans"/>
                <a:cs typeface="DM Sans"/>
                <a:sym typeface="DM Sans"/>
              </a:rPr>
              <a:t>  </a:t>
            </a:r>
          </a:p>
          <a:p>
            <a:pPr algn="ctr">
              <a:lnSpc>
                <a:spcPts val="3219"/>
              </a:lnSpc>
            </a:pPr>
            <a:endParaRPr lang="en-US" sz="2299">
              <a:solidFill>
                <a:srgbClr val="FFFFFF"/>
              </a:solidFill>
              <a:latin typeface="DM Sans"/>
              <a:ea typeface="DM Sans"/>
              <a:cs typeface="DM Sans"/>
              <a:sym typeface="DM Sans"/>
            </a:endParaRPr>
          </a:p>
          <a:p>
            <a:pPr algn="ctr">
              <a:lnSpc>
                <a:spcPts val="3219"/>
              </a:lnSpc>
            </a:pPr>
            <a:endParaRPr lang="en-US" sz="2299">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87775" y="826084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7411720"/>
          </a:xfrm>
          <a:prstGeom prst="rect">
            <a:avLst/>
          </a:prstGeom>
        </p:spPr>
        <p:txBody>
          <a:bodyPr lIns="0" tIns="0" rIns="0" bIns="0" rtlCol="0" anchor="t">
            <a:spAutoFit/>
          </a:bodyPr>
          <a:lstStyle/>
          <a:p>
            <a:pPr algn="ctr">
              <a:lnSpc>
                <a:spcPts val="3079"/>
              </a:lnSpc>
            </a:pPr>
            <a:r>
              <a:rPr lang="en-US" sz="2199" b="1">
                <a:solidFill>
                  <a:srgbClr val="FFFFFF"/>
                </a:solidFill>
                <a:latin typeface="DM Sans Bold"/>
                <a:ea typeface="DM Sans Bold"/>
                <a:cs typeface="DM Sans Bold"/>
                <a:sym typeface="DM Sans Bold"/>
              </a:rPr>
              <a:t>Interventie 3</a:t>
            </a:r>
          </a:p>
          <a:p>
            <a:pPr algn="ctr">
              <a:lnSpc>
                <a:spcPts val="3079"/>
              </a:lnSpc>
            </a:pPr>
            <a:endParaRPr lang="en-US" sz="2199" b="1">
              <a:solidFill>
                <a:srgbClr val="FFFFFF"/>
              </a:solidFill>
              <a:latin typeface="DM Sans Bold"/>
              <a:ea typeface="DM Sans Bold"/>
              <a:cs typeface="DM Sans Bold"/>
              <a:sym typeface="DM Sans Bold"/>
            </a:endParaRPr>
          </a:p>
          <a:p>
            <a:pPr algn="ctr">
              <a:lnSpc>
                <a:spcPts val="3079"/>
              </a:lnSpc>
            </a:pPr>
            <a:r>
              <a:rPr lang="en-US" sz="2199" i="1">
                <a:solidFill>
                  <a:srgbClr val="FFFFFF"/>
                </a:solidFill>
                <a:latin typeface="DM Sans Italics"/>
                <a:ea typeface="DM Sans Italics"/>
                <a:cs typeface="DM Sans Italics"/>
                <a:sym typeface="DM Sans Italics"/>
              </a:rPr>
              <a:t>Dagelijkse kringgesprekken</a:t>
            </a:r>
          </a:p>
          <a:p>
            <a:pPr algn="ctr">
              <a:lnSpc>
                <a:spcPts val="3079"/>
              </a:lnSpc>
            </a:pPr>
            <a:endParaRPr lang="en-US" sz="2199" i="1">
              <a:solidFill>
                <a:srgbClr val="FFFFFF"/>
              </a:solidFill>
              <a:latin typeface="DM Sans Italics"/>
              <a:ea typeface="DM Sans Italics"/>
              <a:cs typeface="DM Sans Italics"/>
              <a:sym typeface="DM Sans Italics"/>
            </a:endParaRPr>
          </a:p>
          <a:p>
            <a:pPr algn="ctr">
              <a:lnSpc>
                <a:spcPts val="3079"/>
              </a:lnSpc>
            </a:pPr>
            <a:r>
              <a:rPr lang="en-US" sz="2199">
                <a:solidFill>
                  <a:srgbClr val="FFFFFF"/>
                </a:solidFill>
                <a:latin typeface="DM Sans"/>
                <a:ea typeface="DM Sans"/>
                <a:cs typeface="DM Sans"/>
                <a:sym typeface="DM Sans"/>
              </a:rPr>
              <a:t>  Een positieve relatie tussen leerlingen en leraar heeft een positief effect op het welbevinden van  de leerlingen. Als het contact goed is, voelen leerlingen zich veilig, doen ze actief mee, zijn de leerprestaties hoger en kunnen leerlingen zich optimaal ontwikkelen. </a:t>
            </a:r>
          </a:p>
          <a:p>
            <a:pPr algn="ctr">
              <a:lnSpc>
                <a:spcPts val="3079"/>
              </a:lnSpc>
            </a:pPr>
            <a:endParaRPr lang="en-US" sz="2199">
              <a:solidFill>
                <a:srgbClr val="FFFFFF"/>
              </a:solidFill>
              <a:latin typeface="DM Sans"/>
              <a:ea typeface="DM Sans"/>
              <a:cs typeface="DM Sans"/>
              <a:sym typeface="DM Sans"/>
            </a:endParaRPr>
          </a:p>
          <a:p>
            <a:pPr algn="ctr">
              <a:lnSpc>
                <a:spcPts val="3079"/>
              </a:lnSpc>
            </a:pPr>
            <a:r>
              <a:rPr lang="en-US" sz="2199">
                <a:solidFill>
                  <a:srgbClr val="FFFFFF"/>
                </a:solidFill>
                <a:latin typeface="DM Sans"/>
                <a:ea typeface="DM Sans"/>
                <a:cs typeface="DM Sans"/>
                <a:sym typeface="DM Sans"/>
              </a:rPr>
              <a:t> Naast het positieve effect voor leerlingen, profiteren leraren ook van een goede band met leerlingen. Ze ontlenen er voldoening en zingeving aan. </a:t>
            </a:r>
          </a:p>
          <a:p>
            <a:pPr algn="ctr">
              <a:lnSpc>
                <a:spcPts val="3079"/>
              </a:lnSpc>
            </a:pPr>
            <a:r>
              <a:rPr lang="en-US" sz="2199">
                <a:solidFill>
                  <a:srgbClr val="FFFFFF"/>
                </a:solidFill>
                <a:latin typeface="DM Sans"/>
                <a:ea typeface="DM Sans"/>
                <a:cs typeface="DM Sans"/>
                <a:sym typeface="DM Sans"/>
              </a:rPr>
              <a:t> Hierbij spelen drie basisbehoeften van leerlingen een grote rol: </a:t>
            </a:r>
          </a:p>
          <a:p>
            <a:pPr marL="474978" lvl="1" indent="-237489" algn="ctr">
              <a:lnSpc>
                <a:spcPts val="3079"/>
              </a:lnSpc>
              <a:buFont typeface="Arial"/>
              <a:buChar char="•"/>
            </a:pPr>
            <a:r>
              <a:rPr lang="en-US" sz="2199">
                <a:solidFill>
                  <a:srgbClr val="FFFFFF"/>
                </a:solidFill>
                <a:latin typeface="DM Sans"/>
                <a:ea typeface="DM Sans"/>
                <a:cs typeface="DM Sans"/>
                <a:sym typeface="DM Sans"/>
              </a:rPr>
              <a:t>relatie: leerlingen krijgen waardering om wie ze zijn </a:t>
            </a:r>
          </a:p>
          <a:p>
            <a:pPr marL="474978" lvl="1" indent="-237489" algn="ctr">
              <a:lnSpc>
                <a:spcPts val="3079"/>
              </a:lnSpc>
              <a:buFont typeface="Arial"/>
              <a:buChar char="•"/>
            </a:pPr>
            <a:r>
              <a:rPr lang="en-US" sz="2199">
                <a:solidFill>
                  <a:srgbClr val="FFFFFF"/>
                </a:solidFill>
                <a:latin typeface="DM Sans"/>
                <a:ea typeface="DM Sans"/>
                <a:cs typeface="DM Sans"/>
                <a:sym typeface="DM Sans"/>
              </a:rPr>
              <a:t>autonomie: leerlingen krijgen de zelfstandigheid om taken zelf te verrichten </a:t>
            </a:r>
          </a:p>
          <a:p>
            <a:pPr marL="474978" lvl="1" indent="-237489" algn="ctr">
              <a:lnSpc>
                <a:spcPts val="3079"/>
              </a:lnSpc>
              <a:buFont typeface="Arial"/>
              <a:buChar char="•"/>
            </a:pPr>
            <a:r>
              <a:rPr lang="en-US" sz="2199">
                <a:solidFill>
                  <a:srgbClr val="FFFFFF"/>
                </a:solidFill>
                <a:latin typeface="DM Sans"/>
                <a:ea typeface="DM Sans"/>
                <a:cs typeface="DM Sans"/>
                <a:sym typeface="DM Sans"/>
              </a:rPr>
              <a:t>competentie: leerlingen hebben vertrouwen en plezier in hun eigen kunnen. </a:t>
            </a:r>
          </a:p>
          <a:p>
            <a:pPr algn="ctr">
              <a:lnSpc>
                <a:spcPts val="3079"/>
              </a:lnSpc>
            </a:pPr>
            <a:r>
              <a:rPr lang="en-US" sz="2199">
                <a:solidFill>
                  <a:srgbClr val="FFFFFF"/>
                </a:solidFill>
                <a:latin typeface="DM Sans"/>
                <a:ea typeface="DM Sans"/>
                <a:cs typeface="DM Sans"/>
                <a:sym typeface="DM Sans"/>
              </a:rPr>
              <a:t> </a:t>
            </a:r>
          </a:p>
          <a:p>
            <a:pPr algn="ctr">
              <a:lnSpc>
                <a:spcPts val="3079"/>
              </a:lnSpc>
            </a:pPr>
            <a:r>
              <a:rPr lang="en-US" sz="2199">
                <a:solidFill>
                  <a:srgbClr val="FFFFFF"/>
                </a:solidFill>
                <a:latin typeface="DM Sans"/>
                <a:ea typeface="DM Sans"/>
                <a:cs typeface="DM Sans"/>
                <a:sym typeface="DM Sans"/>
              </a:rPr>
              <a:t>  </a:t>
            </a:r>
          </a:p>
          <a:p>
            <a:pPr algn="ctr">
              <a:lnSpc>
                <a:spcPts val="3079"/>
              </a:lnSpc>
            </a:pPr>
            <a:endParaRPr lang="en-US" sz="2199">
              <a:solidFill>
                <a:srgbClr val="FFFFFF"/>
              </a:solidFill>
              <a:latin typeface="DM Sans"/>
              <a:ea typeface="DM Sans"/>
              <a:cs typeface="DM Sans"/>
              <a:sym typeface="DM Sans"/>
            </a:endParaRPr>
          </a:p>
          <a:p>
            <a:pPr algn="ctr">
              <a:lnSpc>
                <a:spcPts val="3079"/>
              </a:lnSpc>
            </a:pPr>
            <a:endParaRPr lang="en-US" sz="2199">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5307472" y="6672678"/>
            <a:ext cx="7673056" cy="7673056"/>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932968" y="6317527"/>
            <a:ext cx="2238367" cy="2238367"/>
          </a:xfrm>
          <a:custGeom>
            <a:avLst/>
            <a:gdLst/>
            <a:ahLst/>
            <a:cxnLst/>
            <a:rect l="l" t="t" r="r" b="b"/>
            <a:pathLst>
              <a:path w="2238367" h="2238367">
                <a:moveTo>
                  <a:pt x="0" y="0"/>
                </a:moveTo>
                <a:lnTo>
                  <a:pt x="2238368" y="0"/>
                </a:lnTo>
                <a:lnTo>
                  <a:pt x="2238368"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571811" y="6888382"/>
            <a:ext cx="960682" cy="1052540"/>
          </a:xfrm>
          <a:custGeom>
            <a:avLst/>
            <a:gdLst/>
            <a:ahLst/>
            <a:cxnLst/>
            <a:rect l="l" t="t" r="r" b="b"/>
            <a:pathLst>
              <a:path w="960682" h="1052540">
                <a:moveTo>
                  <a:pt x="0" y="0"/>
                </a:moveTo>
                <a:lnTo>
                  <a:pt x="960682" y="0"/>
                </a:lnTo>
                <a:lnTo>
                  <a:pt x="960682" y="1052540"/>
                </a:lnTo>
                <a:lnTo>
                  <a:pt x="0" y="10525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358559"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4693037"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5177874" y="8074899"/>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1925340" y="8119856"/>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0" name="Group 10"/>
          <p:cNvGrpSpPr/>
          <p:nvPr/>
        </p:nvGrpSpPr>
        <p:grpSpPr>
          <a:xfrm>
            <a:off x="1376417" y="2667135"/>
            <a:ext cx="3474003" cy="647719"/>
            <a:chOff x="0" y="0"/>
            <a:chExt cx="914964" cy="170593"/>
          </a:xfrm>
        </p:grpSpPr>
        <p:sp>
          <p:nvSpPr>
            <p:cNvPr id="11" name="Freeform 11"/>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alpha val="19608"/>
              </a:srgbClr>
            </a:solidFill>
          </p:spPr>
        </p:sp>
        <p:sp>
          <p:nvSpPr>
            <p:cNvPr id="12" name="TextBox 12"/>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alpha val="19608"/>
                    </a:srgbClr>
                  </a:solidFill>
                  <a:latin typeface="DM Sans Bold"/>
                  <a:ea typeface="DM Sans Bold"/>
                  <a:cs typeface="DM Sans Bold"/>
                  <a:sym typeface="DM Sans Bold"/>
                </a:rPr>
                <a:t>Groep 5</a:t>
              </a:r>
            </a:p>
          </p:txBody>
        </p:sp>
      </p:grpSp>
      <p:sp>
        <p:nvSpPr>
          <p:cNvPr id="13" name="TextBox 13"/>
          <p:cNvSpPr txBox="1"/>
          <p:nvPr/>
        </p:nvSpPr>
        <p:spPr>
          <a:xfrm>
            <a:off x="0" y="1064036"/>
            <a:ext cx="18288000" cy="1165161"/>
          </a:xfrm>
          <a:prstGeom prst="rect">
            <a:avLst/>
          </a:prstGeom>
        </p:spPr>
        <p:txBody>
          <a:bodyPr lIns="0" tIns="0" rIns="0" bIns="0" rtlCol="0" anchor="t">
            <a:spAutoFit/>
          </a:bodyPr>
          <a:lstStyle/>
          <a:p>
            <a:pPr algn="ctr">
              <a:lnSpc>
                <a:spcPts val="9587"/>
              </a:lnSpc>
            </a:pPr>
            <a:r>
              <a:rPr lang="en-US" sz="6947" b="1" spc="368">
                <a:solidFill>
                  <a:srgbClr val="231F20"/>
                </a:solidFill>
                <a:latin typeface="Oswald Bold"/>
                <a:ea typeface="Oswald Bold"/>
                <a:cs typeface="Oswald Bold"/>
                <a:sym typeface="Oswald Bold"/>
              </a:rPr>
              <a:t>KNELPUNTEN</a:t>
            </a:r>
          </a:p>
        </p:txBody>
      </p:sp>
      <p:grpSp>
        <p:nvGrpSpPr>
          <p:cNvPr id="14" name="Group 14"/>
          <p:cNvGrpSpPr/>
          <p:nvPr/>
        </p:nvGrpSpPr>
        <p:grpSpPr>
          <a:xfrm>
            <a:off x="6820796" y="2667135"/>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E99C5C"/>
            </a:solidFill>
          </p:spPr>
        </p:sp>
        <p:sp>
          <p:nvSpPr>
            <p:cNvPr id="16" name="TextBox 16"/>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solidFill>
                  <a:latin typeface="DM Sans Bold"/>
                  <a:ea typeface="DM Sans Bold"/>
                  <a:cs typeface="DM Sans Bold"/>
                  <a:sym typeface="DM Sans Bold"/>
                </a:rPr>
                <a:t>Groep 6</a:t>
              </a:r>
            </a:p>
          </p:txBody>
        </p:sp>
      </p:grpSp>
      <p:grpSp>
        <p:nvGrpSpPr>
          <p:cNvPr id="17" name="Group 17"/>
          <p:cNvGrpSpPr/>
          <p:nvPr/>
        </p:nvGrpSpPr>
        <p:grpSpPr>
          <a:xfrm>
            <a:off x="12266474" y="2667135"/>
            <a:ext cx="3474003" cy="647719"/>
            <a:chOff x="0" y="0"/>
            <a:chExt cx="914964" cy="170593"/>
          </a:xfrm>
        </p:grpSpPr>
        <p:sp>
          <p:nvSpPr>
            <p:cNvPr id="18" name="Freeform 18"/>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alpha val="19608"/>
              </a:srgbClr>
            </a:solidFill>
          </p:spPr>
        </p:sp>
        <p:sp>
          <p:nvSpPr>
            <p:cNvPr id="19" name="TextBox 19"/>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alpha val="19608"/>
                    </a:srgbClr>
                  </a:solidFill>
                  <a:latin typeface="DM Sans Bold"/>
                  <a:ea typeface="DM Sans Bold"/>
                  <a:cs typeface="DM Sans Bold"/>
                  <a:sym typeface="DM Sans Bold"/>
                </a:rPr>
                <a:t>Groep 7/8</a:t>
              </a:r>
            </a:p>
          </p:txBody>
        </p:sp>
      </p:grpSp>
      <p:sp>
        <p:nvSpPr>
          <p:cNvPr id="20" name="Freeform 20"/>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rot="-4176364">
            <a:off x="-4105129" y="653023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15"/>
            <a:stretch>
              <a:fillRect/>
            </a:stretch>
          </a:blipFill>
        </p:spPr>
      </p:sp>
      <p:grpSp>
        <p:nvGrpSpPr>
          <p:cNvPr id="23" name="Group 23"/>
          <p:cNvGrpSpPr/>
          <p:nvPr/>
        </p:nvGrpSpPr>
        <p:grpSpPr>
          <a:xfrm>
            <a:off x="16487775" y="8256545"/>
            <a:ext cx="1543050" cy="154305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16">
                <a:alphaModFix amt="0"/>
              </a:blip>
              <a:stretch>
                <a:fillRect/>
              </a:stretch>
            </a:blipFill>
          </p:spPr>
        </p:sp>
      </p:grpSp>
      <p:sp>
        <p:nvSpPr>
          <p:cNvPr id="25" name="TextBox 25"/>
          <p:cNvSpPr txBox="1"/>
          <p:nvPr/>
        </p:nvSpPr>
        <p:spPr>
          <a:xfrm>
            <a:off x="1376417" y="3515711"/>
            <a:ext cx="3417453" cy="187313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Samengevoegde groep</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Groepsvorming is minimaal</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Conflicten in de klas</a:t>
            </a:r>
          </a:p>
          <a:p>
            <a:pPr marL="390871" lvl="1" indent="-195435" algn="l">
              <a:lnSpc>
                <a:spcPts val="2498"/>
              </a:lnSpc>
              <a:spcBef>
                <a:spcPct val="0"/>
              </a:spcBef>
              <a:buFont typeface="Arial"/>
              <a:buChar char="•"/>
            </a:pPr>
            <a:r>
              <a:rPr lang="en-US" sz="1810" spc="177">
                <a:solidFill>
                  <a:srgbClr val="231F20">
                    <a:alpha val="19608"/>
                  </a:srgbClr>
                </a:solidFill>
                <a:latin typeface="DM Sans"/>
                <a:ea typeface="DM Sans"/>
                <a:cs typeface="DM Sans"/>
                <a:sym typeface="DM Sans"/>
              </a:rPr>
              <a:t>Leerkracht is bemiddelaar</a:t>
            </a:r>
          </a:p>
        </p:txBody>
      </p:sp>
      <p:sp>
        <p:nvSpPr>
          <p:cNvPr id="26" name="TextBox 26"/>
          <p:cNvSpPr txBox="1"/>
          <p:nvPr/>
        </p:nvSpPr>
        <p:spPr>
          <a:xfrm>
            <a:off x="6820796" y="3513006"/>
            <a:ext cx="3474003" cy="250178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6E675E"/>
                </a:solidFill>
                <a:latin typeface="DM Sans"/>
                <a:ea typeface="DM Sans"/>
                <a:cs typeface="DM Sans"/>
                <a:sym typeface="DM Sans"/>
              </a:rPr>
              <a:t>Niet iedereen wordt gezien</a:t>
            </a:r>
          </a:p>
          <a:p>
            <a:pPr marL="390871" lvl="1" indent="-195435" algn="l">
              <a:lnSpc>
                <a:spcPts val="2498"/>
              </a:lnSpc>
              <a:buFont typeface="Arial"/>
              <a:buChar char="•"/>
            </a:pPr>
            <a:r>
              <a:rPr lang="en-US" sz="1810" spc="177">
                <a:solidFill>
                  <a:srgbClr val="6E675E"/>
                </a:solidFill>
                <a:latin typeface="DM Sans"/>
                <a:ea typeface="DM Sans"/>
                <a:cs typeface="DM Sans"/>
                <a:sym typeface="DM Sans"/>
              </a:rPr>
              <a:t>Problemen met hanteren van regels</a:t>
            </a:r>
          </a:p>
          <a:p>
            <a:pPr marL="390871" lvl="1" indent="-195435" algn="l">
              <a:lnSpc>
                <a:spcPts val="2498"/>
              </a:lnSpc>
              <a:buFont typeface="Arial"/>
              <a:buChar char="•"/>
            </a:pPr>
            <a:r>
              <a:rPr lang="en-US" sz="1810" spc="177">
                <a:solidFill>
                  <a:srgbClr val="6E675E"/>
                </a:solidFill>
                <a:latin typeface="DM Sans"/>
                <a:ea typeface="DM Sans"/>
                <a:cs typeface="DM Sans"/>
                <a:sym typeface="DM Sans"/>
              </a:rPr>
              <a:t>Werkhouding / werksfeer</a:t>
            </a:r>
          </a:p>
          <a:p>
            <a:pPr marL="390871" lvl="1" indent="-195435" algn="l">
              <a:lnSpc>
                <a:spcPts val="2498"/>
              </a:lnSpc>
              <a:buFont typeface="Arial"/>
              <a:buChar char="•"/>
            </a:pPr>
            <a:r>
              <a:rPr lang="en-US" sz="1810" spc="177">
                <a:solidFill>
                  <a:srgbClr val="6E675E"/>
                </a:solidFill>
                <a:latin typeface="DM Sans"/>
                <a:ea typeface="DM Sans"/>
                <a:cs typeface="DM Sans"/>
                <a:sym typeface="DM Sans"/>
              </a:rPr>
              <a:t>Worden geen verwachtingen gesteld</a:t>
            </a:r>
          </a:p>
        </p:txBody>
      </p:sp>
      <p:sp>
        <p:nvSpPr>
          <p:cNvPr id="27" name="TextBox 27"/>
          <p:cNvSpPr txBox="1"/>
          <p:nvPr/>
        </p:nvSpPr>
        <p:spPr>
          <a:xfrm>
            <a:off x="12294749" y="3533699"/>
            <a:ext cx="3417453" cy="124448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Groepsvorming is moeizaam</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Sociale onveiligheid</a:t>
            </a:r>
          </a:p>
          <a:p>
            <a:pPr marL="390871" lvl="1" indent="-195435" algn="l">
              <a:lnSpc>
                <a:spcPts val="2498"/>
              </a:lnSpc>
              <a:spcBef>
                <a:spcPct val="0"/>
              </a:spcBef>
              <a:buFont typeface="Arial"/>
              <a:buChar char="•"/>
            </a:pPr>
            <a:r>
              <a:rPr lang="en-US" sz="1810" spc="177">
                <a:solidFill>
                  <a:srgbClr val="231F20">
                    <a:alpha val="19608"/>
                  </a:srgbClr>
                </a:solidFill>
                <a:latin typeface="DM Sans"/>
                <a:ea typeface="DM Sans"/>
                <a:cs typeface="DM Sans"/>
                <a:sym typeface="DM Sans"/>
              </a:rPr>
              <a:t>Negatieve sfeer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6034025" y="5553282"/>
            <a:ext cx="13329773" cy="13677939"/>
          </a:xfrm>
          <a:custGeom>
            <a:avLst/>
            <a:gdLst/>
            <a:ahLst/>
            <a:cxnLst/>
            <a:rect l="l" t="t" r="r" b="b"/>
            <a:pathLst>
              <a:path w="13329773" h="13677939">
                <a:moveTo>
                  <a:pt x="0" y="0"/>
                </a:moveTo>
                <a:lnTo>
                  <a:pt x="13329774" y="0"/>
                </a:lnTo>
                <a:lnTo>
                  <a:pt x="13329774"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2836202" y="4434807"/>
            <a:ext cx="3153622" cy="4806320"/>
            <a:chOff x="0" y="0"/>
            <a:chExt cx="1156690" cy="1762869"/>
          </a:xfrm>
        </p:grpSpPr>
        <p:sp>
          <p:nvSpPr>
            <p:cNvPr id="6" name="Freeform 6"/>
            <p:cNvSpPr/>
            <p:nvPr/>
          </p:nvSpPr>
          <p:spPr>
            <a:xfrm>
              <a:off x="0" y="0"/>
              <a:ext cx="1156690" cy="1762869"/>
            </a:xfrm>
            <a:custGeom>
              <a:avLst/>
              <a:gdLst/>
              <a:ahLst/>
              <a:cxnLst/>
              <a:rect l="l" t="t" r="r" b="b"/>
              <a:pathLst>
                <a:path w="1156690" h="1762869">
                  <a:moveTo>
                    <a:pt x="76103" y="0"/>
                  </a:moveTo>
                  <a:lnTo>
                    <a:pt x="1080587" y="0"/>
                  </a:lnTo>
                  <a:cubicBezTo>
                    <a:pt x="1122617" y="0"/>
                    <a:pt x="1156690" y="34072"/>
                    <a:pt x="1156690" y="76103"/>
                  </a:cubicBezTo>
                  <a:lnTo>
                    <a:pt x="1156690" y="1686766"/>
                  </a:lnTo>
                  <a:cubicBezTo>
                    <a:pt x="1156690" y="1728797"/>
                    <a:pt x="1122617" y="1762869"/>
                    <a:pt x="1080587" y="1762869"/>
                  </a:cubicBezTo>
                  <a:lnTo>
                    <a:pt x="76103" y="1762869"/>
                  </a:lnTo>
                  <a:cubicBezTo>
                    <a:pt x="34072" y="1762869"/>
                    <a:pt x="0" y="1728797"/>
                    <a:pt x="0" y="1686766"/>
                  </a:cubicBezTo>
                  <a:lnTo>
                    <a:pt x="0" y="76103"/>
                  </a:lnTo>
                  <a:cubicBezTo>
                    <a:pt x="0" y="34072"/>
                    <a:pt x="34072" y="0"/>
                    <a:pt x="76103" y="0"/>
                  </a:cubicBezTo>
                  <a:close/>
                </a:path>
              </a:pathLst>
            </a:custGeom>
            <a:solidFill>
              <a:srgbClr val="FFFFFF">
                <a:alpha val="98824"/>
              </a:srgbClr>
            </a:solidFill>
          </p:spPr>
        </p:sp>
        <p:sp>
          <p:nvSpPr>
            <p:cNvPr id="7" name="TextBox 7"/>
            <p:cNvSpPr txBox="1"/>
            <p:nvPr/>
          </p:nvSpPr>
          <p:spPr>
            <a:xfrm>
              <a:off x="0" y="-19050"/>
              <a:ext cx="1156690" cy="1781919"/>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9" name="Group 9"/>
          <p:cNvGrpSpPr/>
          <p:nvPr/>
        </p:nvGrpSpPr>
        <p:grpSpPr>
          <a:xfrm>
            <a:off x="3040887" y="1889853"/>
            <a:ext cx="3086100" cy="7109695"/>
            <a:chOff x="0" y="0"/>
            <a:chExt cx="812800" cy="1872512"/>
          </a:xfrm>
        </p:grpSpPr>
        <p:sp>
          <p:nvSpPr>
            <p:cNvPr id="10" name="Freeform 10"/>
            <p:cNvSpPr/>
            <p:nvPr/>
          </p:nvSpPr>
          <p:spPr>
            <a:xfrm>
              <a:off x="0" y="0"/>
              <a:ext cx="812800" cy="1872512"/>
            </a:xfrm>
            <a:custGeom>
              <a:avLst/>
              <a:gdLst/>
              <a:ahLst/>
              <a:cxnLst/>
              <a:rect l="l" t="t" r="r" b="b"/>
              <a:pathLst>
                <a:path w="812800" h="1872512">
                  <a:moveTo>
                    <a:pt x="0" y="0"/>
                  </a:moveTo>
                  <a:lnTo>
                    <a:pt x="812800" y="0"/>
                  </a:lnTo>
                  <a:lnTo>
                    <a:pt x="812800" y="1872512"/>
                  </a:lnTo>
                  <a:lnTo>
                    <a:pt x="0" y="1872512"/>
                  </a:lnTo>
                  <a:close/>
                </a:path>
              </a:pathLst>
            </a:custGeom>
            <a:solidFill>
              <a:srgbClr val="231F20"/>
            </a:solidFill>
          </p:spPr>
        </p:sp>
        <p:sp>
          <p:nvSpPr>
            <p:cNvPr id="11" name="TextBox 11"/>
            <p:cNvSpPr txBox="1"/>
            <p:nvPr/>
          </p:nvSpPr>
          <p:spPr>
            <a:xfrm>
              <a:off x="0" y="-19050"/>
              <a:ext cx="812800" cy="1891562"/>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7786145" y="1889853"/>
            <a:ext cx="3086100" cy="7109695"/>
            <a:chOff x="0" y="0"/>
            <a:chExt cx="812800" cy="1872512"/>
          </a:xfrm>
        </p:grpSpPr>
        <p:sp>
          <p:nvSpPr>
            <p:cNvPr id="13" name="Freeform 13"/>
            <p:cNvSpPr/>
            <p:nvPr/>
          </p:nvSpPr>
          <p:spPr>
            <a:xfrm>
              <a:off x="0" y="0"/>
              <a:ext cx="812800" cy="1872512"/>
            </a:xfrm>
            <a:custGeom>
              <a:avLst/>
              <a:gdLst/>
              <a:ahLst/>
              <a:cxnLst/>
              <a:rect l="l" t="t" r="r" b="b"/>
              <a:pathLst>
                <a:path w="812800" h="1872512">
                  <a:moveTo>
                    <a:pt x="0" y="0"/>
                  </a:moveTo>
                  <a:lnTo>
                    <a:pt x="812800" y="0"/>
                  </a:lnTo>
                  <a:lnTo>
                    <a:pt x="812800" y="1872512"/>
                  </a:lnTo>
                  <a:lnTo>
                    <a:pt x="0" y="1872512"/>
                  </a:lnTo>
                  <a:close/>
                </a:path>
              </a:pathLst>
            </a:custGeom>
            <a:solidFill>
              <a:srgbClr val="231F20"/>
            </a:solidFill>
          </p:spPr>
        </p:sp>
        <p:sp>
          <p:nvSpPr>
            <p:cNvPr id="14" name="TextBox 14"/>
            <p:cNvSpPr txBox="1"/>
            <p:nvPr/>
          </p:nvSpPr>
          <p:spPr>
            <a:xfrm>
              <a:off x="0" y="-19050"/>
              <a:ext cx="812800" cy="1891562"/>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2408491" y="1889853"/>
            <a:ext cx="3086100" cy="7109695"/>
            <a:chOff x="0" y="0"/>
            <a:chExt cx="812800" cy="1872512"/>
          </a:xfrm>
        </p:grpSpPr>
        <p:sp>
          <p:nvSpPr>
            <p:cNvPr id="16" name="Freeform 16"/>
            <p:cNvSpPr/>
            <p:nvPr/>
          </p:nvSpPr>
          <p:spPr>
            <a:xfrm>
              <a:off x="0" y="0"/>
              <a:ext cx="812800" cy="1872512"/>
            </a:xfrm>
            <a:custGeom>
              <a:avLst/>
              <a:gdLst/>
              <a:ahLst/>
              <a:cxnLst/>
              <a:rect l="l" t="t" r="r" b="b"/>
              <a:pathLst>
                <a:path w="812800" h="1872512">
                  <a:moveTo>
                    <a:pt x="0" y="0"/>
                  </a:moveTo>
                  <a:lnTo>
                    <a:pt x="812800" y="0"/>
                  </a:lnTo>
                  <a:lnTo>
                    <a:pt x="812800" y="1872512"/>
                  </a:lnTo>
                  <a:lnTo>
                    <a:pt x="0" y="1872512"/>
                  </a:lnTo>
                  <a:close/>
                </a:path>
              </a:pathLst>
            </a:custGeom>
            <a:solidFill>
              <a:srgbClr val="231F20"/>
            </a:solidFill>
          </p:spPr>
        </p:sp>
        <p:sp>
          <p:nvSpPr>
            <p:cNvPr id="17" name="TextBox 17"/>
            <p:cNvSpPr txBox="1"/>
            <p:nvPr/>
          </p:nvSpPr>
          <p:spPr>
            <a:xfrm>
              <a:off x="0" y="-19050"/>
              <a:ext cx="812800" cy="1891562"/>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7857439" y="8854671"/>
            <a:ext cx="2943512" cy="847111"/>
            <a:chOff x="0" y="0"/>
            <a:chExt cx="1079625" cy="310705"/>
          </a:xfrm>
        </p:grpSpPr>
        <p:sp>
          <p:nvSpPr>
            <p:cNvPr id="19" name="Freeform 19"/>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0" name="TextBox 20"/>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21" name="Group 21"/>
          <p:cNvGrpSpPr/>
          <p:nvPr/>
        </p:nvGrpSpPr>
        <p:grpSpPr>
          <a:xfrm>
            <a:off x="3112181" y="8834744"/>
            <a:ext cx="2943512" cy="847111"/>
            <a:chOff x="0" y="0"/>
            <a:chExt cx="1079625" cy="310705"/>
          </a:xfrm>
        </p:grpSpPr>
        <p:sp>
          <p:nvSpPr>
            <p:cNvPr id="22" name="Freeform 22"/>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3" name="TextBox 23"/>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24" name="Group 24"/>
          <p:cNvGrpSpPr/>
          <p:nvPr/>
        </p:nvGrpSpPr>
        <p:grpSpPr>
          <a:xfrm>
            <a:off x="12479785" y="8854671"/>
            <a:ext cx="2943512" cy="847111"/>
            <a:chOff x="0" y="0"/>
            <a:chExt cx="1079625" cy="310705"/>
          </a:xfrm>
        </p:grpSpPr>
        <p:sp>
          <p:nvSpPr>
            <p:cNvPr id="25" name="Freeform 25"/>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6" name="TextBox 26"/>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27" name="Group 27"/>
          <p:cNvGrpSpPr/>
          <p:nvPr/>
        </p:nvGrpSpPr>
        <p:grpSpPr>
          <a:xfrm>
            <a:off x="16487775" y="8297315"/>
            <a:ext cx="1543050" cy="1543050"/>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29" name="TextBox 29"/>
          <p:cNvSpPr txBox="1"/>
          <p:nvPr/>
        </p:nvSpPr>
        <p:spPr>
          <a:xfrm>
            <a:off x="5293501" y="148351"/>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30" name="TextBox 30"/>
          <p:cNvSpPr txBox="1"/>
          <p:nvPr/>
        </p:nvSpPr>
        <p:spPr>
          <a:xfrm>
            <a:off x="3365806" y="2083732"/>
            <a:ext cx="2534389" cy="5283200"/>
          </a:xfrm>
          <a:prstGeom prst="rect">
            <a:avLst/>
          </a:prstGeom>
        </p:spPr>
        <p:txBody>
          <a:bodyPr lIns="0" tIns="0" rIns="0" bIns="0" rtlCol="0" anchor="t">
            <a:spAutoFit/>
          </a:bodyPr>
          <a:lstStyle/>
          <a:p>
            <a:pPr algn="ctr">
              <a:lnSpc>
                <a:spcPts val="2800"/>
              </a:lnSpc>
            </a:pPr>
            <a:r>
              <a:rPr lang="en-US" sz="2000" b="1">
                <a:solidFill>
                  <a:srgbClr val="FFFFFF"/>
                </a:solidFill>
                <a:latin typeface="DM Sans Bold"/>
                <a:ea typeface="DM Sans Bold"/>
                <a:cs typeface="DM Sans Bold"/>
                <a:sym typeface="DM Sans Bold"/>
              </a:rPr>
              <a:t>Interventie 1</a:t>
            </a:r>
          </a:p>
          <a:p>
            <a:pPr algn="ctr">
              <a:lnSpc>
                <a:spcPts val="2800"/>
              </a:lnSpc>
            </a:pPr>
            <a:endParaRPr lang="en-US" sz="2000" b="1">
              <a:solidFill>
                <a:srgbClr val="FFFFFF"/>
              </a:solidFill>
              <a:latin typeface="DM Sans Bold"/>
              <a:ea typeface="DM Sans Bold"/>
              <a:cs typeface="DM Sans Bold"/>
              <a:sym typeface="DM Sans Bold"/>
            </a:endParaRPr>
          </a:p>
          <a:p>
            <a:pPr algn="ctr">
              <a:lnSpc>
                <a:spcPts val="2800"/>
              </a:lnSpc>
            </a:pPr>
            <a:endParaRPr lang="en-US" sz="2000" b="1">
              <a:solidFill>
                <a:srgbClr val="FFFFFF"/>
              </a:solidFill>
              <a:latin typeface="DM Sans Bold"/>
              <a:ea typeface="DM Sans Bold"/>
              <a:cs typeface="DM Sans Bold"/>
              <a:sym typeface="DM Sans Bold"/>
            </a:endParaRPr>
          </a:p>
          <a:p>
            <a:pPr algn="ctr">
              <a:lnSpc>
                <a:spcPts val="2800"/>
              </a:lnSpc>
            </a:pPr>
            <a:r>
              <a:rPr lang="en-US" sz="2000">
                <a:solidFill>
                  <a:srgbClr val="FFFFFF"/>
                </a:solidFill>
                <a:latin typeface="DM Sans"/>
                <a:ea typeface="DM Sans"/>
                <a:cs typeface="DM Sans"/>
                <a:sym typeface="DM Sans"/>
              </a:rPr>
              <a:t>De leerkracht zorgt dat hij/zij aan het begin en eind van de dag alle leerlingen begroet. </a:t>
            </a:r>
          </a:p>
          <a:p>
            <a:pPr algn="ctr">
              <a:lnSpc>
                <a:spcPts val="2800"/>
              </a:lnSpc>
            </a:pPr>
            <a:endParaRPr lang="en-US" sz="2000">
              <a:solidFill>
                <a:srgbClr val="FFFFFF"/>
              </a:solidFill>
              <a:latin typeface="DM Sans"/>
              <a:ea typeface="DM Sans"/>
              <a:cs typeface="DM Sans"/>
              <a:sym typeface="DM Sans"/>
            </a:endParaRPr>
          </a:p>
          <a:p>
            <a:pPr algn="ctr">
              <a:lnSpc>
                <a:spcPts val="2800"/>
              </a:lnSpc>
            </a:pPr>
            <a:r>
              <a:rPr lang="en-US" sz="2000">
                <a:solidFill>
                  <a:srgbClr val="FFFFFF"/>
                </a:solidFill>
                <a:latin typeface="DM Sans"/>
                <a:ea typeface="DM Sans"/>
                <a:cs typeface="DM Sans"/>
                <a:sym typeface="DM Sans"/>
              </a:rPr>
              <a:t>Hij/zij noteert met welke leerlingen hij/zij contact heeft gehad gedurende de week.</a:t>
            </a:r>
          </a:p>
          <a:p>
            <a:pPr algn="ctr">
              <a:lnSpc>
                <a:spcPts val="2800"/>
              </a:lnSpc>
            </a:pPr>
            <a:endParaRPr lang="en-US" sz="2000">
              <a:solidFill>
                <a:srgbClr val="FFFFFF"/>
              </a:solidFill>
              <a:latin typeface="DM Sans"/>
              <a:ea typeface="DM Sans"/>
              <a:cs typeface="DM Sans"/>
              <a:sym typeface="DM Sans"/>
            </a:endParaRPr>
          </a:p>
          <a:p>
            <a:pPr algn="ctr">
              <a:lnSpc>
                <a:spcPts val="2800"/>
              </a:lnSpc>
            </a:pPr>
            <a:endParaRPr lang="en-US" sz="2000">
              <a:solidFill>
                <a:srgbClr val="FFFFFF"/>
              </a:solidFill>
              <a:latin typeface="DM Sans"/>
              <a:ea typeface="DM Sans"/>
              <a:cs typeface="DM Sans"/>
              <a:sym typeface="DM Sans"/>
            </a:endParaRPr>
          </a:p>
        </p:txBody>
      </p:sp>
      <p:sp>
        <p:nvSpPr>
          <p:cNvPr id="31" name="TextBox 31"/>
          <p:cNvSpPr txBox="1"/>
          <p:nvPr/>
        </p:nvSpPr>
        <p:spPr>
          <a:xfrm>
            <a:off x="7963211" y="2093257"/>
            <a:ext cx="2731966" cy="4216400"/>
          </a:xfrm>
          <a:prstGeom prst="rect">
            <a:avLst/>
          </a:prstGeom>
        </p:spPr>
        <p:txBody>
          <a:bodyPr lIns="0" tIns="0" rIns="0" bIns="0" rtlCol="0" anchor="t">
            <a:spAutoFit/>
          </a:bodyPr>
          <a:lstStyle/>
          <a:p>
            <a:pPr algn="ctr">
              <a:lnSpc>
                <a:spcPts val="2799"/>
              </a:lnSpc>
            </a:pPr>
            <a:r>
              <a:rPr lang="en-US" sz="1999" b="1">
                <a:solidFill>
                  <a:srgbClr val="FFFFFF"/>
                </a:solidFill>
                <a:latin typeface="DM Sans Bold"/>
                <a:ea typeface="DM Sans Bold"/>
                <a:cs typeface="DM Sans Bold"/>
                <a:sym typeface="DM Sans Bold"/>
              </a:rPr>
              <a:t>Interventie 2</a:t>
            </a:r>
          </a:p>
          <a:p>
            <a:pPr algn="ctr">
              <a:lnSpc>
                <a:spcPts val="2799"/>
              </a:lnSpc>
            </a:pPr>
            <a:endParaRPr lang="en-US" sz="1999" b="1">
              <a:solidFill>
                <a:srgbClr val="FFFFFF"/>
              </a:solidFill>
              <a:latin typeface="DM Sans Bold"/>
              <a:ea typeface="DM Sans Bold"/>
              <a:cs typeface="DM Sans Bold"/>
              <a:sym typeface="DM Sans Bold"/>
            </a:endParaRPr>
          </a:p>
          <a:p>
            <a:pPr algn="ctr">
              <a:lnSpc>
                <a:spcPts val="2799"/>
              </a:lnSpc>
            </a:pPr>
            <a:endParaRPr lang="en-US" sz="1999" b="1">
              <a:solidFill>
                <a:srgbClr val="FFFFFF"/>
              </a:solidFill>
              <a:latin typeface="DM Sans Bold"/>
              <a:ea typeface="DM Sans Bold"/>
              <a:cs typeface="DM Sans Bold"/>
              <a:sym typeface="DM Sans Bold"/>
            </a:endParaRPr>
          </a:p>
          <a:p>
            <a:pPr algn="ctr">
              <a:lnSpc>
                <a:spcPts val="2799"/>
              </a:lnSpc>
            </a:pPr>
            <a:endParaRPr lang="en-US" sz="1999" b="1">
              <a:solidFill>
                <a:srgbClr val="FFFFFF"/>
              </a:solidFill>
              <a:latin typeface="DM Sans Bold"/>
              <a:ea typeface="DM Sans Bold"/>
              <a:cs typeface="DM Sans Bold"/>
              <a:sym typeface="DM Sans Bold"/>
            </a:endParaRPr>
          </a:p>
          <a:p>
            <a:pPr algn="ctr">
              <a:lnSpc>
                <a:spcPts val="2799"/>
              </a:lnSpc>
            </a:pPr>
            <a:r>
              <a:rPr lang="en-US" sz="1999">
                <a:solidFill>
                  <a:srgbClr val="FFFFFF"/>
                </a:solidFill>
                <a:latin typeface="DM Sans"/>
                <a:ea typeface="DM Sans"/>
                <a:cs typeface="DM Sans"/>
                <a:sym typeface="DM Sans"/>
              </a:rPr>
              <a:t>Gezamenlijk met de leerlingen de afspraken herzien en eventueel aanpassen</a:t>
            </a:r>
          </a:p>
          <a:p>
            <a:pPr algn="ctr">
              <a:lnSpc>
                <a:spcPts val="2799"/>
              </a:lnSpc>
            </a:pPr>
            <a:endParaRPr lang="en-US" sz="1999">
              <a:solidFill>
                <a:srgbClr val="FFFFFF"/>
              </a:solidFill>
              <a:latin typeface="DM Sans"/>
              <a:ea typeface="DM Sans"/>
              <a:cs typeface="DM Sans"/>
              <a:sym typeface="DM Sans"/>
            </a:endParaRPr>
          </a:p>
          <a:p>
            <a:pPr algn="ctr">
              <a:lnSpc>
                <a:spcPts val="2799"/>
              </a:lnSpc>
            </a:pPr>
            <a:r>
              <a:rPr lang="en-US" sz="1999">
                <a:solidFill>
                  <a:srgbClr val="FFFFFF"/>
                </a:solidFill>
                <a:latin typeface="DM Sans"/>
                <a:ea typeface="DM Sans"/>
                <a:cs typeface="DM Sans"/>
                <a:sym typeface="DM Sans"/>
              </a:rPr>
              <a:t>Consequent zijn op</a:t>
            </a:r>
          </a:p>
          <a:p>
            <a:pPr algn="ctr">
              <a:lnSpc>
                <a:spcPts val="2799"/>
              </a:lnSpc>
            </a:pPr>
            <a:r>
              <a:rPr lang="en-US" sz="1999">
                <a:solidFill>
                  <a:srgbClr val="FFFFFF"/>
                </a:solidFill>
                <a:latin typeface="DM Sans"/>
                <a:ea typeface="DM Sans"/>
                <a:cs typeface="DM Sans"/>
                <a:sym typeface="DM Sans"/>
              </a:rPr>
              <a:t> de afspraken.</a:t>
            </a:r>
          </a:p>
          <a:p>
            <a:pPr algn="ctr">
              <a:lnSpc>
                <a:spcPts val="2799"/>
              </a:lnSpc>
            </a:pPr>
            <a:endParaRPr lang="en-US" sz="1999">
              <a:solidFill>
                <a:srgbClr val="FFFFFF"/>
              </a:solidFill>
              <a:latin typeface="DM Sans"/>
              <a:ea typeface="DM Sans"/>
              <a:cs typeface="DM Sans"/>
              <a:sym typeface="DM Sans"/>
            </a:endParaRPr>
          </a:p>
        </p:txBody>
      </p:sp>
      <p:sp>
        <p:nvSpPr>
          <p:cNvPr id="32" name="TextBox 32"/>
          <p:cNvSpPr txBox="1"/>
          <p:nvPr/>
        </p:nvSpPr>
        <p:spPr>
          <a:xfrm>
            <a:off x="12710570" y="2093257"/>
            <a:ext cx="2534389" cy="347464"/>
          </a:xfrm>
          <a:prstGeom prst="rect">
            <a:avLst/>
          </a:prstGeom>
        </p:spPr>
        <p:txBody>
          <a:bodyPr lIns="0" tIns="0" rIns="0" bIns="0" rtlCol="0" anchor="t">
            <a:spAutoFit/>
          </a:bodyPr>
          <a:lstStyle/>
          <a:p>
            <a:pPr algn="ctr">
              <a:lnSpc>
                <a:spcPts val="2898"/>
              </a:lnSpc>
            </a:pPr>
            <a:r>
              <a:rPr lang="en-US" sz="2070" b="1">
                <a:solidFill>
                  <a:srgbClr val="FFFFFF"/>
                </a:solidFill>
                <a:latin typeface="DM Sans Bold"/>
                <a:ea typeface="DM Sans Bold"/>
                <a:cs typeface="DM Sans Bold"/>
                <a:sym typeface="DM Sans Bold"/>
              </a:rPr>
              <a:t>Interventie 3</a:t>
            </a:r>
          </a:p>
        </p:txBody>
      </p:sp>
      <p:sp>
        <p:nvSpPr>
          <p:cNvPr id="33" name="TextBox 3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6</a:t>
            </a:r>
          </a:p>
        </p:txBody>
      </p:sp>
      <p:sp>
        <p:nvSpPr>
          <p:cNvPr id="34" name="TextBox 34"/>
          <p:cNvSpPr txBox="1"/>
          <p:nvPr/>
        </p:nvSpPr>
        <p:spPr>
          <a:xfrm>
            <a:off x="12572629" y="3133070"/>
            <a:ext cx="2810269" cy="3241675"/>
          </a:xfrm>
          <a:prstGeom prst="rect">
            <a:avLst/>
          </a:prstGeom>
        </p:spPr>
        <p:txBody>
          <a:bodyPr lIns="0" tIns="0" rIns="0" bIns="0" rtlCol="0" anchor="t">
            <a:spAutoFit/>
          </a:bodyPr>
          <a:lstStyle/>
          <a:p>
            <a:pPr algn="ctr">
              <a:lnSpc>
                <a:spcPts val="2600"/>
              </a:lnSpc>
              <a:spcBef>
                <a:spcPct val="0"/>
              </a:spcBef>
            </a:pPr>
            <a:r>
              <a:rPr lang="en-US" sz="2000">
                <a:solidFill>
                  <a:srgbClr val="FFFFFF"/>
                </a:solidFill>
                <a:latin typeface="DM Sans"/>
                <a:ea typeface="DM Sans"/>
                <a:cs typeface="DM Sans"/>
                <a:sym typeface="DM Sans"/>
              </a:rPr>
              <a:t>Duidelijke verwachtingen uitspreken over wat er aan het eind van de les moet worden aangeleverd.</a:t>
            </a:r>
          </a:p>
          <a:p>
            <a:pPr algn="ctr">
              <a:lnSpc>
                <a:spcPts val="2600"/>
              </a:lnSpc>
              <a:spcBef>
                <a:spcPct val="0"/>
              </a:spcBef>
            </a:pPr>
            <a:endParaRPr lang="en-US" sz="2000">
              <a:solidFill>
                <a:srgbClr val="FFFFFF"/>
              </a:solidFill>
              <a:latin typeface="DM Sans"/>
              <a:ea typeface="DM Sans"/>
              <a:cs typeface="DM Sans"/>
              <a:sym typeface="DM Sans"/>
            </a:endParaRPr>
          </a:p>
          <a:p>
            <a:pPr algn="ctr">
              <a:lnSpc>
                <a:spcPts val="2600"/>
              </a:lnSpc>
              <a:spcBef>
                <a:spcPct val="0"/>
              </a:spcBef>
            </a:pPr>
            <a:r>
              <a:rPr lang="en-US" sz="2000">
                <a:solidFill>
                  <a:srgbClr val="FFFFFF"/>
                </a:solidFill>
                <a:latin typeface="DM Sans"/>
                <a:ea typeface="DM Sans"/>
                <a:cs typeface="DM Sans"/>
                <a:sym typeface="DM Sans"/>
              </a:rPr>
              <a:t>In combinatie met wisselende leervormen en positieve feedback.</a:t>
            </a:r>
          </a:p>
        </p:txBody>
      </p:sp>
      <p:sp>
        <p:nvSpPr>
          <p:cNvPr id="35" name="TextBox 35"/>
          <p:cNvSpPr txBox="1"/>
          <p:nvPr/>
        </p:nvSpPr>
        <p:spPr>
          <a:xfrm>
            <a:off x="7918524" y="9005063"/>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6" name="TextBox 36"/>
          <p:cNvSpPr txBox="1"/>
          <p:nvPr/>
        </p:nvSpPr>
        <p:spPr>
          <a:xfrm>
            <a:off x="3173266" y="9005063"/>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7" name="TextBox 37"/>
          <p:cNvSpPr txBox="1"/>
          <p:nvPr/>
        </p:nvSpPr>
        <p:spPr>
          <a:xfrm>
            <a:off x="12601175" y="9005063"/>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8" name="TextBox 38"/>
          <p:cNvSpPr txBox="1"/>
          <p:nvPr/>
        </p:nvSpPr>
        <p:spPr>
          <a:xfrm>
            <a:off x="3040800" y="7609610"/>
            <a:ext cx="3086187" cy="687705"/>
          </a:xfrm>
          <a:prstGeom prst="rect">
            <a:avLst/>
          </a:prstGeom>
        </p:spPr>
        <p:txBody>
          <a:bodyPr lIns="0" tIns="0" rIns="0" bIns="0" rtlCol="0" anchor="t">
            <a:spAutoFit/>
          </a:bodyPr>
          <a:lstStyle/>
          <a:p>
            <a:pPr algn="ctr">
              <a:lnSpc>
                <a:spcPts val="2730"/>
              </a:lnSpc>
            </a:pPr>
            <a:r>
              <a:rPr lang="en-US" sz="2100" i="1">
                <a:solidFill>
                  <a:srgbClr val="FFFFFF"/>
                </a:solidFill>
                <a:latin typeface="DM Sans Italics"/>
                <a:ea typeface="DM Sans Italics"/>
                <a:cs typeface="DM Sans Italics"/>
                <a:sym typeface="DM Sans Italics"/>
              </a:rPr>
              <a:t>Domein SEL:</a:t>
            </a:r>
          </a:p>
          <a:p>
            <a:pPr algn="ctr">
              <a:lnSpc>
                <a:spcPts val="2730"/>
              </a:lnSpc>
              <a:spcBef>
                <a:spcPct val="0"/>
              </a:spcBef>
            </a:pPr>
            <a:r>
              <a:rPr lang="en-US" sz="2100" i="1">
                <a:solidFill>
                  <a:srgbClr val="FFFFFF"/>
                </a:solidFill>
                <a:latin typeface="DM Sans Italics"/>
                <a:ea typeface="DM Sans Italics"/>
                <a:cs typeface="DM Sans Italics"/>
                <a:sym typeface="DM Sans Italics"/>
              </a:rPr>
              <a:t>Hanteren van relaties</a:t>
            </a:r>
          </a:p>
        </p:txBody>
      </p:sp>
      <p:sp>
        <p:nvSpPr>
          <p:cNvPr id="39" name="TextBox 39"/>
          <p:cNvSpPr txBox="1"/>
          <p:nvPr/>
        </p:nvSpPr>
        <p:spPr>
          <a:xfrm>
            <a:off x="7786145" y="7609610"/>
            <a:ext cx="3086187" cy="687705"/>
          </a:xfrm>
          <a:prstGeom prst="rect">
            <a:avLst/>
          </a:prstGeom>
        </p:spPr>
        <p:txBody>
          <a:bodyPr lIns="0" tIns="0" rIns="0" bIns="0" rtlCol="0" anchor="t">
            <a:spAutoFit/>
          </a:bodyPr>
          <a:lstStyle/>
          <a:p>
            <a:pPr algn="ctr">
              <a:lnSpc>
                <a:spcPts val="2730"/>
              </a:lnSpc>
            </a:pPr>
            <a:r>
              <a:rPr lang="en-US" sz="2100" i="1">
                <a:solidFill>
                  <a:srgbClr val="FFFFFF"/>
                </a:solidFill>
                <a:latin typeface="DM Sans Italics"/>
                <a:ea typeface="DM Sans Italics"/>
                <a:cs typeface="DM Sans Italics"/>
                <a:sym typeface="DM Sans Italics"/>
              </a:rPr>
              <a:t>Domein SEL:</a:t>
            </a:r>
          </a:p>
          <a:p>
            <a:pPr algn="ctr">
              <a:lnSpc>
                <a:spcPts val="2730"/>
              </a:lnSpc>
              <a:spcBef>
                <a:spcPct val="0"/>
              </a:spcBef>
            </a:pPr>
            <a:r>
              <a:rPr lang="en-US" sz="2100" i="1">
                <a:solidFill>
                  <a:srgbClr val="FFFFFF"/>
                </a:solidFill>
                <a:latin typeface="DM Sans Italics"/>
                <a:ea typeface="DM Sans Italics"/>
                <a:cs typeface="DM Sans Italics"/>
                <a:sym typeface="DM Sans Italics"/>
              </a:rPr>
              <a:t>Keuzes kunnen maken</a:t>
            </a:r>
          </a:p>
        </p:txBody>
      </p:sp>
      <p:sp>
        <p:nvSpPr>
          <p:cNvPr id="40" name="TextBox 40"/>
          <p:cNvSpPr txBox="1"/>
          <p:nvPr/>
        </p:nvSpPr>
        <p:spPr>
          <a:xfrm>
            <a:off x="12408404" y="7609610"/>
            <a:ext cx="3086187" cy="687705"/>
          </a:xfrm>
          <a:prstGeom prst="rect">
            <a:avLst/>
          </a:prstGeom>
        </p:spPr>
        <p:txBody>
          <a:bodyPr lIns="0" tIns="0" rIns="0" bIns="0" rtlCol="0" anchor="t">
            <a:spAutoFit/>
          </a:bodyPr>
          <a:lstStyle/>
          <a:p>
            <a:pPr algn="ctr">
              <a:lnSpc>
                <a:spcPts val="2730"/>
              </a:lnSpc>
            </a:pPr>
            <a:r>
              <a:rPr lang="en-US" sz="2100" i="1">
                <a:solidFill>
                  <a:srgbClr val="FFFFFF"/>
                </a:solidFill>
                <a:latin typeface="DM Sans Italics"/>
                <a:ea typeface="DM Sans Italics"/>
                <a:cs typeface="DM Sans Italics"/>
                <a:sym typeface="DM Sans Italics"/>
              </a:rPr>
              <a:t>Domein SEL:</a:t>
            </a:r>
          </a:p>
          <a:p>
            <a:pPr algn="ctr">
              <a:lnSpc>
                <a:spcPts val="2730"/>
              </a:lnSpc>
              <a:spcBef>
                <a:spcPct val="0"/>
              </a:spcBef>
            </a:pPr>
            <a:r>
              <a:rPr lang="en-US" sz="2100" i="1">
                <a:solidFill>
                  <a:srgbClr val="FFFFFF"/>
                </a:solidFill>
                <a:latin typeface="DM Sans Italics"/>
                <a:ea typeface="DM Sans Italics"/>
                <a:cs typeface="DM Sans Italics"/>
                <a:sym typeface="DM Sans Italics"/>
              </a:rPr>
              <a:t>Keuzes kunnen maken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28575"/>
              <a:ext cx="3071218" cy="1997711"/>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87775" y="826084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5459095"/>
          </a:xfrm>
          <a:prstGeom prst="rect">
            <a:avLst/>
          </a:prstGeom>
        </p:spPr>
        <p:txBody>
          <a:bodyPr lIns="0" tIns="0" rIns="0" bIns="0" rtlCol="0" anchor="t">
            <a:spAutoFit/>
          </a:bodyPr>
          <a:lstStyle/>
          <a:p>
            <a:pPr algn="ctr">
              <a:lnSpc>
                <a:spcPts val="3079"/>
              </a:lnSpc>
            </a:pPr>
            <a:r>
              <a:rPr lang="en-US" sz="2199" b="1">
                <a:solidFill>
                  <a:srgbClr val="FFFFFF"/>
                </a:solidFill>
                <a:latin typeface="DM Sans Bold"/>
                <a:ea typeface="DM Sans Bold"/>
                <a:cs typeface="DM Sans Bold"/>
                <a:sym typeface="DM Sans Bold"/>
              </a:rPr>
              <a:t>Interventie 1</a:t>
            </a:r>
          </a:p>
          <a:p>
            <a:pPr algn="ctr">
              <a:lnSpc>
                <a:spcPts val="3079"/>
              </a:lnSpc>
            </a:pPr>
            <a:endParaRPr lang="en-US" sz="2199" b="1">
              <a:solidFill>
                <a:srgbClr val="FFFFFF"/>
              </a:solidFill>
              <a:latin typeface="DM Sans Bold"/>
              <a:ea typeface="DM Sans Bold"/>
              <a:cs typeface="DM Sans Bold"/>
              <a:sym typeface="DM Sans Bold"/>
            </a:endParaRPr>
          </a:p>
          <a:p>
            <a:pPr algn="ctr">
              <a:lnSpc>
                <a:spcPts val="3079"/>
              </a:lnSpc>
            </a:pPr>
            <a:r>
              <a:rPr lang="en-US" sz="2199" i="1">
                <a:solidFill>
                  <a:srgbClr val="FFFFFF"/>
                </a:solidFill>
                <a:latin typeface="DM Sans Italics"/>
                <a:ea typeface="DM Sans Italics"/>
                <a:cs typeface="DM Sans Italics"/>
                <a:sym typeface="DM Sans Italics"/>
              </a:rPr>
              <a:t>De leerkracht zorgt dat hij/zij aan het begin en eind van de dag alle leerlingen begroet en hij/zij noteert met welke leerlingen hij/zij contact heeft gehad gedurende de week</a:t>
            </a:r>
          </a:p>
          <a:p>
            <a:pPr algn="ctr">
              <a:lnSpc>
                <a:spcPts val="3079"/>
              </a:lnSpc>
            </a:pPr>
            <a:endParaRPr lang="en-US" sz="2199" i="1">
              <a:solidFill>
                <a:srgbClr val="FFFFFF"/>
              </a:solidFill>
              <a:latin typeface="DM Sans Italics"/>
              <a:ea typeface="DM Sans Italics"/>
              <a:cs typeface="DM Sans Italics"/>
              <a:sym typeface="DM Sans Italics"/>
            </a:endParaRPr>
          </a:p>
          <a:p>
            <a:pPr algn="ctr">
              <a:lnSpc>
                <a:spcPts val="3079"/>
              </a:lnSpc>
            </a:pPr>
            <a:r>
              <a:rPr lang="en-US" sz="2199">
                <a:solidFill>
                  <a:srgbClr val="FFFFFF"/>
                </a:solidFill>
                <a:latin typeface="DM Sans"/>
                <a:ea typeface="DM Sans"/>
                <a:cs typeface="DM Sans"/>
                <a:sym typeface="DM Sans"/>
              </a:rPr>
              <a:t>De aard van de relatie tussen leraar en medeleerlingen moet als een veilige basis worden ervaren. Op deze manier wordt de ontwikkeling van het kind bevorderd. Het gevoel van ‘er te mogen zijn’ is voor kinderen essentieel om tot leren te komen.  </a:t>
            </a:r>
          </a:p>
          <a:p>
            <a:pPr algn="ctr">
              <a:lnSpc>
                <a:spcPts val="3079"/>
              </a:lnSpc>
            </a:pPr>
            <a:r>
              <a:rPr lang="en-US" sz="2199">
                <a:solidFill>
                  <a:srgbClr val="FFFFFF"/>
                </a:solidFill>
                <a:latin typeface="DM Sans"/>
                <a:ea typeface="DM Sans"/>
                <a:cs typeface="DM Sans"/>
                <a:sym typeface="DM Sans"/>
              </a:rPr>
              <a:t> </a:t>
            </a:r>
          </a:p>
          <a:p>
            <a:pPr algn="ctr">
              <a:lnSpc>
                <a:spcPts val="3079"/>
              </a:lnSpc>
            </a:pPr>
            <a:r>
              <a:rPr lang="en-US" sz="2199">
                <a:solidFill>
                  <a:srgbClr val="FFFFFF"/>
                </a:solidFill>
                <a:latin typeface="DM Sans"/>
                <a:ea typeface="DM Sans"/>
                <a:cs typeface="DM Sans"/>
                <a:sym typeface="DM Sans"/>
              </a:rPr>
              <a:t>  </a:t>
            </a:r>
          </a:p>
          <a:p>
            <a:pPr algn="ctr">
              <a:lnSpc>
                <a:spcPts val="3079"/>
              </a:lnSpc>
            </a:pPr>
            <a:endParaRPr lang="en-US" sz="2199">
              <a:solidFill>
                <a:srgbClr val="FFFFFF"/>
              </a:solidFill>
              <a:latin typeface="DM Sans"/>
              <a:ea typeface="DM Sans"/>
              <a:cs typeface="DM Sans"/>
              <a:sym typeface="DM Sans"/>
            </a:endParaRPr>
          </a:p>
          <a:p>
            <a:pPr algn="ctr">
              <a:lnSpc>
                <a:spcPts val="3079"/>
              </a:lnSpc>
            </a:pPr>
            <a:endParaRPr lang="en-US" sz="2199">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87775" y="8486775"/>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5459095"/>
          </a:xfrm>
          <a:prstGeom prst="rect">
            <a:avLst/>
          </a:prstGeom>
        </p:spPr>
        <p:txBody>
          <a:bodyPr lIns="0" tIns="0" rIns="0" bIns="0" rtlCol="0" anchor="t">
            <a:spAutoFit/>
          </a:bodyPr>
          <a:lstStyle/>
          <a:p>
            <a:pPr algn="ctr">
              <a:lnSpc>
                <a:spcPts val="3079"/>
              </a:lnSpc>
            </a:pPr>
            <a:r>
              <a:rPr lang="en-US" sz="2199" b="1">
                <a:solidFill>
                  <a:srgbClr val="FFFFFF"/>
                </a:solidFill>
                <a:latin typeface="DM Sans Bold"/>
                <a:ea typeface="DM Sans Bold"/>
                <a:cs typeface="DM Sans Bold"/>
                <a:sym typeface="DM Sans Bold"/>
              </a:rPr>
              <a:t>Interventie 2</a:t>
            </a:r>
          </a:p>
          <a:p>
            <a:pPr algn="ctr">
              <a:lnSpc>
                <a:spcPts val="3079"/>
              </a:lnSpc>
            </a:pPr>
            <a:endParaRPr lang="en-US" sz="2199" b="1">
              <a:solidFill>
                <a:srgbClr val="FFFFFF"/>
              </a:solidFill>
              <a:latin typeface="DM Sans Bold"/>
              <a:ea typeface="DM Sans Bold"/>
              <a:cs typeface="DM Sans Bold"/>
              <a:sym typeface="DM Sans Bold"/>
            </a:endParaRPr>
          </a:p>
          <a:p>
            <a:pPr algn="ctr">
              <a:lnSpc>
                <a:spcPts val="3079"/>
              </a:lnSpc>
            </a:pPr>
            <a:r>
              <a:rPr lang="en-US" sz="2199" i="1">
                <a:solidFill>
                  <a:srgbClr val="FFFFFF"/>
                </a:solidFill>
                <a:latin typeface="DM Sans Italics"/>
                <a:ea typeface="DM Sans Italics"/>
                <a:cs typeface="DM Sans Italics"/>
                <a:sym typeface="DM Sans Italics"/>
              </a:rPr>
              <a:t>De leerkracht gaat gezamenlijk met de leerlingen de afspraken herzien en eventueel aanpassen. Proactieve afspraken maken en reactieve, disciplinaire maatregelen. De leerkracht moet vervolgens consequent zijn op de afspraken. </a:t>
            </a:r>
          </a:p>
          <a:p>
            <a:pPr algn="ctr">
              <a:lnSpc>
                <a:spcPts val="3079"/>
              </a:lnSpc>
            </a:pPr>
            <a:endParaRPr lang="en-US" sz="2199" i="1">
              <a:solidFill>
                <a:srgbClr val="FFFFFF"/>
              </a:solidFill>
              <a:latin typeface="DM Sans Italics"/>
              <a:ea typeface="DM Sans Italics"/>
              <a:cs typeface="DM Sans Italics"/>
              <a:sym typeface="DM Sans Italics"/>
            </a:endParaRPr>
          </a:p>
          <a:p>
            <a:pPr algn="ctr">
              <a:lnSpc>
                <a:spcPts val="3079"/>
              </a:lnSpc>
            </a:pPr>
            <a:r>
              <a:rPr lang="en-US" sz="2199">
                <a:solidFill>
                  <a:srgbClr val="FFFFFF"/>
                </a:solidFill>
                <a:latin typeface="DM Sans"/>
                <a:ea typeface="DM Sans"/>
                <a:cs typeface="DM Sans"/>
                <a:sym typeface="DM Sans"/>
              </a:rPr>
              <a:t> School- en groepsregels zijn noodzakelijk. De stijl waarom de afspraken tot stand komen is essentieel. Juist het samen ontdekken en vaststellen van afspraken is van grote waarde. Als kinderen betrokken worden bij het maken van afspraken, zijn ze ook medeverantwoordelijk voor het handhaven ervan.   </a:t>
            </a:r>
          </a:p>
          <a:p>
            <a:pPr algn="ctr">
              <a:lnSpc>
                <a:spcPts val="3079"/>
              </a:lnSpc>
            </a:pPr>
            <a:r>
              <a:rPr lang="en-US" sz="2199">
                <a:solidFill>
                  <a:srgbClr val="FFFFFF"/>
                </a:solidFill>
                <a:latin typeface="DM Sans"/>
                <a:ea typeface="DM Sans"/>
                <a:cs typeface="DM Sans"/>
                <a:sym typeface="DM Sans"/>
              </a:rPr>
              <a:t> </a:t>
            </a:r>
          </a:p>
          <a:p>
            <a:pPr algn="ctr">
              <a:lnSpc>
                <a:spcPts val="3079"/>
              </a:lnSpc>
            </a:pPr>
            <a:r>
              <a:rPr lang="en-US" sz="2199">
                <a:solidFill>
                  <a:srgbClr val="FFFFFF"/>
                </a:solidFill>
                <a:latin typeface="DM Sans"/>
                <a:ea typeface="DM Sans"/>
                <a:cs typeface="DM Sans"/>
                <a:sym typeface="DM Sans"/>
              </a:rPr>
              <a:t>  </a:t>
            </a:r>
          </a:p>
          <a:p>
            <a:pPr algn="ctr">
              <a:lnSpc>
                <a:spcPts val="3079"/>
              </a:lnSpc>
            </a:pPr>
            <a:endParaRPr lang="en-US" sz="2199">
              <a:solidFill>
                <a:srgbClr val="FFFFFF"/>
              </a:solidFill>
              <a:latin typeface="DM Sans"/>
              <a:ea typeface="DM Sans"/>
              <a:cs typeface="DM Sans"/>
              <a:sym typeface="DM Sans"/>
            </a:endParaRPr>
          </a:p>
          <a:p>
            <a:pPr algn="ctr">
              <a:lnSpc>
                <a:spcPts val="3079"/>
              </a:lnSpc>
            </a:pPr>
            <a:endParaRPr lang="en-US" sz="2199">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87775" y="8260844"/>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4793329"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5989955"/>
          </a:xfrm>
          <a:prstGeom prst="rect">
            <a:avLst/>
          </a:prstGeom>
        </p:spPr>
        <p:txBody>
          <a:bodyPr lIns="0" tIns="0" rIns="0" bIns="0" rtlCol="0" anchor="t">
            <a:spAutoFit/>
          </a:bodyPr>
          <a:lstStyle/>
          <a:p>
            <a:pPr algn="ctr">
              <a:lnSpc>
                <a:spcPts val="3219"/>
              </a:lnSpc>
            </a:pPr>
            <a:r>
              <a:rPr lang="en-US" sz="2299" b="1">
                <a:solidFill>
                  <a:srgbClr val="FFFFFF"/>
                </a:solidFill>
                <a:latin typeface="DM Sans Bold"/>
                <a:ea typeface="DM Sans Bold"/>
                <a:cs typeface="DM Sans Bold"/>
                <a:sym typeface="DM Sans Bold"/>
              </a:rPr>
              <a:t>Interventie 3</a:t>
            </a:r>
          </a:p>
          <a:p>
            <a:pPr algn="ctr">
              <a:lnSpc>
                <a:spcPts val="3219"/>
              </a:lnSpc>
            </a:pPr>
            <a:endParaRPr lang="en-US" sz="2299" b="1">
              <a:solidFill>
                <a:srgbClr val="FFFFFF"/>
              </a:solidFill>
              <a:latin typeface="DM Sans Bold"/>
              <a:ea typeface="DM Sans Bold"/>
              <a:cs typeface="DM Sans Bold"/>
              <a:sym typeface="DM Sans Bold"/>
            </a:endParaRPr>
          </a:p>
          <a:p>
            <a:pPr algn="ctr">
              <a:lnSpc>
                <a:spcPts val="3219"/>
              </a:lnSpc>
            </a:pPr>
            <a:r>
              <a:rPr lang="en-US" sz="2299" i="1">
                <a:solidFill>
                  <a:srgbClr val="FFFFFF"/>
                </a:solidFill>
                <a:latin typeface="DM Sans Italics"/>
                <a:ea typeface="DM Sans Italics"/>
                <a:cs typeface="DM Sans Italics"/>
                <a:sym typeface="DM Sans Italics"/>
              </a:rPr>
              <a:t>De leerkracht moet duidelijke verwachtingen uitspreken, in wat hij/zij van de leerlingen verwacht en over wat er aan het eind van de les moet worden aangeleverd. Dit in combinatie met wisselende uitdagende leervormen en positieve feedback.  </a:t>
            </a:r>
          </a:p>
          <a:p>
            <a:pPr algn="ctr">
              <a:lnSpc>
                <a:spcPts val="3219"/>
              </a:lnSpc>
            </a:pPr>
            <a:endParaRPr lang="en-US" sz="2299" i="1">
              <a:solidFill>
                <a:srgbClr val="FFFFFF"/>
              </a:solidFill>
              <a:latin typeface="DM Sans Italics"/>
              <a:ea typeface="DM Sans Italics"/>
              <a:cs typeface="DM Sans Italics"/>
              <a:sym typeface="DM Sans Italics"/>
            </a:endParaRPr>
          </a:p>
          <a:p>
            <a:pPr algn="ctr">
              <a:lnSpc>
                <a:spcPts val="3219"/>
              </a:lnSpc>
            </a:pPr>
            <a:r>
              <a:rPr lang="en-US" sz="2299">
                <a:solidFill>
                  <a:srgbClr val="FFFFFF"/>
                </a:solidFill>
                <a:latin typeface="DM Sans"/>
                <a:ea typeface="DM Sans"/>
                <a:cs typeface="DM Sans"/>
                <a:sym typeface="DM Sans"/>
              </a:rPr>
              <a:t>  Routines in de klas zorgen voor een betere werkhouding en werksfeer. Net als het geven van positieve feedback wanneer leerlingen de verwachtingen hebben waargemaakt. Alles valt of staat met de leerkracht die doet wat hij zegt en zegt wat hij doet.     </a:t>
            </a:r>
          </a:p>
          <a:p>
            <a:pPr algn="ctr">
              <a:lnSpc>
                <a:spcPts val="3219"/>
              </a:lnSpc>
            </a:pPr>
            <a:r>
              <a:rPr lang="en-US" sz="2299">
                <a:solidFill>
                  <a:srgbClr val="FFFFFF"/>
                </a:solidFill>
                <a:latin typeface="DM Sans"/>
                <a:ea typeface="DM Sans"/>
                <a:cs typeface="DM Sans"/>
                <a:sym typeface="DM Sans"/>
              </a:rPr>
              <a:t> </a:t>
            </a:r>
          </a:p>
          <a:p>
            <a:pPr algn="ctr">
              <a:lnSpc>
                <a:spcPts val="3219"/>
              </a:lnSpc>
            </a:pPr>
            <a:r>
              <a:rPr lang="en-US" sz="2299">
                <a:solidFill>
                  <a:srgbClr val="FFFFFF"/>
                </a:solidFill>
                <a:latin typeface="DM Sans"/>
                <a:ea typeface="DM Sans"/>
                <a:cs typeface="DM Sans"/>
                <a:sym typeface="DM Sans"/>
              </a:rPr>
              <a:t>  </a:t>
            </a:r>
          </a:p>
          <a:p>
            <a:pPr algn="ctr">
              <a:lnSpc>
                <a:spcPts val="3219"/>
              </a:lnSpc>
            </a:pPr>
            <a:endParaRPr lang="en-US" sz="2299">
              <a:solidFill>
                <a:srgbClr val="FFFFFF"/>
              </a:solidFill>
              <a:latin typeface="DM Sans"/>
              <a:ea typeface="DM Sans"/>
              <a:cs typeface="DM Sans"/>
              <a:sym typeface="DM Sans"/>
            </a:endParaRPr>
          </a:p>
          <a:p>
            <a:pPr algn="ctr">
              <a:lnSpc>
                <a:spcPts val="3219"/>
              </a:lnSpc>
            </a:pPr>
            <a:endParaRPr lang="en-US" sz="2299">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5307472" y="6672678"/>
            <a:ext cx="7673056" cy="7673056"/>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932968" y="6317527"/>
            <a:ext cx="2238367" cy="2238367"/>
          </a:xfrm>
          <a:custGeom>
            <a:avLst/>
            <a:gdLst/>
            <a:ahLst/>
            <a:cxnLst/>
            <a:rect l="l" t="t" r="r" b="b"/>
            <a:pathLst>
              <a:path w="2238367" h="2238367">
                <a:moveTo>
                  <a:pt x="0" y="0"/>
                </a:moveTo>
                <a:lnTo>
                  <a:pt x="2238368" y="0"/>
                </a:lnTo>
                <a:lnTo>
                  <a:pt x="2238368"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571811" y="6888382"/>
            <a:ext cx="960682" cy="1052540"/>
          </a:xfrm>
          <a:custGeom>
            <a:avLst/>
            <a:gdLst/>
            <a:ahLst/>
            <a:cxnLst/>
            <a:rect l="l" t="t" r="r" b="b"/>
            <a:pathLst>
              <a:path w="960682" h="1052540">
                <a:moveTo>
                  <a:pt x="0" y="0"/>
                </a:moveTo>
                <a:lnTo>
                  <a:pt x="960682" y="0"/>
                </a:lnTo>
                <a:lnTo>
                  <a:pt x="960682" y="1052540"/>
                </a:lnTo>
                <a:lnTo>
                  <a:pt x="0" y="10525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358559"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4693037"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5177874" y="8074899"/>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1925340" y="8119856"/>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0" name="Group 10"/>
          <p:cNvGrpSpPr/>
          <p:nvPr/>
        </p:nvGrpSpPr>
        <p:grpSpPr>
          <a:xfrm>
            <a:off x="1376417" y="2667135"/>
            <a:ext cx="3474003" cy="647719"/>
            <a:chOff x="0" y="0"/>
            <a:chExt cx="914964" cy="170593"/>
          </a:xfrm>
        </p:grpSpPr>
        <p:sp>
          <p:nvSpPr>
            <p:cNvPr id="11" name="Freeform 11"/>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alpha val="19608"/>
              </a:srgbClr>
            </a:solidFill>
          </p:spPr>
        </p:sp>
        <p:sp>
          <p:nvSpPr>
            <p:cNvPr id="12" name="TextBox 12"/>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alpha val="19608"/>
                    </a:srgbClr>
                  </a:solidFill>
                  <a:latin typeface="DM Sans Bold"/>
                  <a:ea typeface="DM Sans Bold"/>
                  <a:cs typeface="DM Sans Bold"/>
                  <a:sym typeface="DM Sans Bold"/>
                </a:rPr>
                <a:t>Groep 5</a:t>
              </a:r>
            </a:p>
          </p:txBody>
        </p:sp>
      </p:grpSp>
      <p:sp>
        <p:nvSpPr>
          <p:cNvPr id="13" name="TextBox 13"/>
          <p:cNvSpPr txBox="1"/>
          <p:nvPr/>
        </p:nvSpPr>
        <p:spPr>
          <a:xfrm>
            <a:off x="0" y="1064036"/>
            <a:ext cx="18288000" cy="1165161"/>
          </a:xfrm>
          <a:prstGeom prst="rect">
            <a:avLst/>
          </a:prstGeom>
        </p:spPr>
        <p:txBody>
          <a:bodyPr lIns="0" tIns="0" rIns="0" bIns="0" rtlCol="0" anchor="t">
            <a:spAutoFit/>
          </a:bodyPr>
          <a:lstStyle/>
          <a:p>
            <a:pPr algn="ctr">
              <a:lnSpc>
                <a:spcPts val="9587"/>
              </a:lnSpc>
            </a:pPr>
            <a:r>
              <a:rPr lang="en-US" sz="6947" b="1" spc="368">
                <a:solidFill>
                  <a:srgbClr val="231F20"/>
                </a:solidFill>
                <a:latin typeface="Oswald Bold"/>
                <a:ea typeface="Oswald Bold"/>
                <a:cs typeface="Oswald Bold"/>
                <a:sym typeface="Oswald Bold"/>
              </a:rPr>
              <a:t>KNELPUNTEN</a:t>
            </a:r>
          </a:p>
        </p:txBody>
      </p:sp>
      <p:grpSp>
        <p:nvGrpSpPr>
          <p:cNvPr id="14" name="Group 14"/>
          <p:cNvGrpSpPr/>
          <p:nvPr/>
        </p:nvGrpSpPr>
        <p:grpSpPr>
          <a:xfrm>
            <a:off x="6820796" y="2667135"/>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alpha val="19608"/>
              </a:srgbClr>
            </a:solidFill>
          </p:spPr>
        </p:sp>
        <p:sp>
          <p:nvSpPr>
            <p:cNvPr id="16" name="TextBox 16"/>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alpha val="19608"/>
                    </a:srgbClr>
                  </a:solidFill>
                  <a:latin typeface="DM Sans Bold"/>
                  <a:ea typeface="DM Sans Bold"/>
                  <a:cs typeface="DM Sans Bold"/>
                  <a:sym typeface="DM Sans Bold"/>
                </a:rPr>
                <a:t>Groep 6</a:t>
              </a:r>
            </a:p>
          </p:txBody>
        </p:sp>
      </p:grpSp>
      <p:grpSp>
        <p:nvGrpSpPr>
          <p:cNvPr id="17" name="Group 17"/>
          <p:cNvGrpSpPr/>
          <p:nvPr/>
        </p:nvGrpSpPr>
        <p:grpSpPr>
          <a:xfrm>
            <a:off x="12266474" y="2667135"/>
            <a:ext cx="3474003" cy="647719"/>
            <a:chOff x="0" y="0"/>
            <a:chExt cx="914964" cy="170593"/>
          </a:xfrm>
        </p:grpSpPr>
        <p:sp>
          <p:nvSpPr>
            <p:cNvPr id="18" name="Freeform 18"/>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E99C5C"/>
            </a:solidFill>
          </p:spPr>
        </p:sp>
        <p:sp>
          <p:nvSpPr>
            <p:cNvPr id="19" name="TextBox 19"/>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a:solidFill>
                    <a:srgbClr val="FFFFFF"/>
                  </a:solidFill>
                  <a:latin typeface="DM Sans Bold"/>
                  <a:ea typeface="DM Sans Bold"/>
                  <a:cs typeface="DM Sans Bold"/>
                  <a:sym typeface="DM Sans Bold"/>
                </a:rPr>
                <a:t>Groep 7/8</a:t>
              </a:r>
            </a:p>
          </p:txBody>
        </p:sp>
      </p:grpSp>
      <p:sp>
        <p:nvSpPr>
          <p:cNvPr id="20" name="Freeform 20"/>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rot="-4176364">
            <a:off x="-4105129" y="653023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15"/>
            <a:stretch>
              <a:fillRect/>
            </a:stretch>
          </a:blipFill>
        </p:spPr>
      </p:sp>
      <p:grpSp>
        <p:nvGrpSpPr>
          <p:cNvPr id="23" name="Group 23"/>
          <p:cNvGrpSpPr/>
          <p:nvPr/>
        </p:nvGrpSpPr>
        <p:grpSpPr>
          <a:xfrm>
            <a:off x="16487775" y="8256545"/>
            <a:ext cx="1543050" cy="154305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16">
                <a:alphaModFix amt="0"/>
              </a:blip>
              <a:stretch>
                <a:fillRect/>
              </a:stretch>
            </a:blipFill>
          </p:spPr>
        </p:sp>
      </p:grpSp>
      <p:sp>
        <p:nvSpPr>
          <p:cNvPr id="25" name="TextBox 25"/>
          <p:cNvSpPr txBox="1"/>
          <p:nvPr/>
        </p:nvSpPr>
        <p:spPr>
          <a:xfrm>
            <a:off x="1376417" y="3515711"/>
            <a:ext cx="3417453" cy="187313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Samengevoegde groep</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Groepsvorming is minimaal</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Conflicten in de klas</a:t>
            </a:r>
          </a:p>
          <a:p>
            <a:pPr marL="390871" lvl="1" indent="-195435" algn="l">
              <a:lnSpc>
                <a:spcPts val="2498"/>
              </a:lnSpc>
              <a:spcBef>
                <a:spcPct val="0"/>
              </a:spcBef>
              <a:buFont typeface="Arial"/>
              <a:buChar char="•"/>
            </a:pPr>
            <a:r>
              <a:rPr lang="en-US" sz="1810" spc="177">
                <a:solidFill>
                  <a:srgbClr val="231F20">
                    <a:alpha val="19608"/>
                  </a:srgbClr>
                </a:solidFill>
                <a:latin typeface="DM Sans"/>
                <a:ea typeface="DM Sans"/>
                <a:cs typeface="DM Sans"/>
                <a:sym typeface="DM Sans"/>
              </a:rPr>
              <a:t>Leerkracht is bemiddelaar</a:t>
            </a:r>
          </a:p>
        </p:txBody>
      </p:sp>
      <p:sp>
        <p:nvSpPr>
          <p:cNvPr id="26" name="TextBox 26"/>
          <p:cNvSpPr txBox="1"/>
          <p:nvPr/>
        </p:nvSpPr>
        <p:spPr>
          <a:xfrm>
            <a:off x="6820796" y="3513006"/>
            <a:ext cx="3474003" cy="250178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Niet iedereen wordt gezien</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Problemen met hanteren van regels</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Werkhouding / werksfeer</a:t>
            </a:r>
          </a:p>
          <a:p>
            <a:pPr marL="390871" lvl="1" indent="-195435" algn="l">
              <a:lnSpc>
                <a:spcPts val="2498"/>
              </a:lnSpc>
              <a:buFont typeface="Arial"/>
              <a:buChar char="•"/>
            </a:pPr>
            <a:r>
              <a:rPr lang="en-US" sz="1810" spc="177">
                <a:solidFill>
                  <a:srgbClr val="231F20">
                    <a:alpha val="19608"/>
                  </a:srgbClr>
                </a:solidFill>
                <a:latin typeface="DM Sans"/>
                <a:ea typeface="DM Sans"/>
                <a:cs typeface="DM Sans"/>
                <a:sym typeface="DM Sans"/>
              </a:rPr>
              <a:t>Worden geen verwachtingen gesteld</a:t>
            </a:r>
          </a:p>
        </p:txBody>
      </p:sp>
      <p:sp>
        <p:nvSpPr>
          <p:cNvPr id="27" name="TextBox 27"/>
          <p:cNvSpPr txBox="1"/>
          <p:nvPr/>
        </p:nvSpPr>
        <p:spPr>
          <a:xfrm>
            <a:off x="12294749" y="3533699"/>
            <a:ext cx="3417453" cy="1244489"/>
          </a:xfrm>
          <a:prstGeom prst="rect">
            <a:avLst/>
          </a:prstGeom>
        </p:spPr>
        <p:txBody>
          <a:bodyPr lIns="0" tIns="0" rIns="0" bIns="0" rtlCol="0" anchor="t">
            <a:spAutoFit/>
          </a:bodyPr>
          <a:lstStyle/>
          <a:p>
            <a:pPr marL="390871" lvl="1" indent="-195435" algn="l">
              <a:lnSpc>
                <a:spcPts val="2498"/>
              </a:lnSpc>
              <a:buFont typeface="Arial"/>
              <a:buChar char="•"/>
            </a:pPr>
            <a:r>
              <a:rPr lang="en-US" sz="1810" spc="177">
                <a:solidFill>
                  <a:srgbClr val="6E675E"/>
                </a:solidFill>
                <a:latin typeface="DM Sans"/>
                <a:ea typeface="DM Sans"/>
                <a:cs typeface="DM Sans"/>
                <a:sym typeface="DM Sans"/>
              </a:rPr>
              <a:t>Groepsvorming is moeizaam</a:t>
            </a:r>
          </a:p>
          <a:p>
            <a:pPr marL="390871" lvl="1" indent="-195435" algn="l">
              <a:lnSpc>
                <a:spcPts val="2498"/>
              </a:lnSpc>
              <a:buFont typeface="Arial"/>
              <a:buChar char="•"/>
            </a:pPr>
            <a:r>
              <a:rPr lang="en-US" sz="1810" spc="177">
                <a:solidFill>
                  <a:srgbClr val="6E675E"/>
                </a:solidFill>
                <a:latin typeface="DM Sans"/>
                <a:ea typeface="DM Sans"/>
                <a:cs typeface="DM Sans"/>
                <a:sym typeface="DM Sans"/>
              </a:rPr>
              <a:t>Sociale onveiligheid</a:t>
            </a:r>
          </a:p>
          <a:p>
            <a:pPr marL="390871" lvl="1" indent="-195435" algn="l">
              <a:lnSpc>
                <a:spcPts val="2498"/>
              </a:lnSpc>
              <a:spcBef>
                <a:spcPct val="0"/>
              </a:spcBef>
              <a:buFont typeface="Arial"/>
              <a:buChar char="•"/>
            </a:pPr>
            <a:r>
              <a:rPr lang="en-US" sz="1810" spc="177">
                <a:solidFill>
                  <a:srgbClr val="6E675E"/>
                </a:solidFill>
                <a:latin typeface="DM Sans"/>
                <a:ea typeface="DM Sans"/>
                <a:cs typeface="DM Sans"/>
                <a:sym typeface="DM Sans"/>
              </a:rPr>
              <a:t>Negatieve sfeer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6034025" y="5553282"/>
            <a:ext cx="13329773" cy="13677939"/>
          </a:xfrm>
          <a:custGeom>
            <a:avLst/>
            <a:gdLst/>
            <a:ahLst/>
            <a:cxnLst/>
            <a:rect l="l" t="t" r="r" b="b"/>
            <a:pathLst>
              <a:path w="13329773" h="13677939">
                <a:moveTo>
                  <a:pt x="0" y="0"/>
                </a:moveTo>
                <a:lnTo>
                  <a:pt x="13329774" y="0"/>
                </a:lnTo>
                <a:lnTo>
                  <a:pt x="13329774"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2836202" y="4434807"/>
            <a:ext cx="3153622" cy="4806320"/>
            <a:chOff x="0" y="0"/>
            <a:chExt cx="1156690" cy="1762869"/>
          </a:xfrm>
        </p:grpSpPr>
        <p:sp>
          <p:nvSpPr>
            <p:cNvPr id="6" name="Freeform 6"/>
            <p:cNvSpPr/>
            <p:nvPr/>
          </p:nvSpPr>
          <p:spPr>
            <a:xfrm>
              <a:off x="0" y="0"/>
              <a:ext cx="1156690" cy="1762869"/>
            </a:xfrm>
            <a:custGeom>
              <a:avLst/>
              <a:gdLst/>
              <a:ahLst/>
              <a:cxnLst/>
              <a:rect l="l" t="t" r="r" b="b"/>
              <a:pathLst>
                <a:path w="1156690" h="1762869">
                  <a:moveTo>
                    <a:pt x="76103" y="0"/>
                  </a:moveTo>
                  <a:lnTo>
                    <a:pt x="1080587" y="0"/>
                  </a:lnTo>
                  <a:cubicBezTo>
                    <a:pt x="1122617" y="0"/>
                    <a:pt x="1156690" y="34072"/>
                    <a:pt x="1156690" y="76103"/>
                  </a:cubicBezTo>
                  <a:lnTo>
                    <a:pt x="1156690" y="1686766"/>
                  </a:lnTo>
                  <a:cubicBezTo>
                    <a:pt x="1156690" y="1728797"/>
                    <a:pt x="1122617" y="1762869"/>
                    <a:pt x="1080587" y="1762869"/>
                  </a:cubicBezTo>
                  <a:lnTo>
                    <a:pt x="76103" y="1762869"/>
                  </a:lnTo>
                  <a:cubicBezTo>
                    <a:pt x="34072" y="1762869"/>
                    <a:pt x="0" y="1728797"/>
                    <a:pt x="0" y="1686766"/>
                  </a:cubicBezTo>
                  <a:lnTo>
                    <a:pt x="0" y="76103"/>
                  </a:lnTo>
                  <a:cubicBezTo>
                    <a:pt x="0" y="34072"/>
                    <a:pt x="34072" y="0"/>
                    <a:pt x="76103" y="0"/>
                  </a:cubicBezTo>
                  <a:close/>
                </a:path>
              </a:pathLst>
            </a:custGeom>
            <a:solidFill>
              <a:srgbClr val="FFFFFF">
                <a:alpha val="98824"/>
              </a:srgbClr>
            </a:solidFill>
          </p:spPr>
        </p:sp>
        <p:sp>
          <p:nvSpPr>
            <p:cNvPr id="7" name="TextBox 7"/>
            <p:cNvSpPr txBox="1"/>
            <p:nvPr/>
          </p:nvSpPr>
          <p:spPr>
            <a:xfrm>
              <a:off x="0" y="-19050"/>
              <a:ext cx="1156690" cy="1781919"/>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9" name="Group 9"/>
          <p:cNvGrpSpPr/>
          <p:nvPr/>
        </p:nvGrpSpPr>
        <p:grpSpPr>
          <a:xfrm>
            <a:off x="3112181" y="1999169"/>
            <a:ext cx="3086100" cy="7413059"/>
            <a:chOff x="0" y="0"/>
            <a:chExt cx="812800" cy="1952411"/>
          </a:xfrm>
        </p:grpSpPr>
        <p:sp>
          <p:nvSpPr>
            <p:cNvPr id="10" name="Freeform 10"/>
            <p:cNvSpPr/>
            <p:nvPr/>
          </p:nvSpPr>
          <p:spPr>
            <a:xfrm>
              <a:off x="0" y="0"/>
              <a:ext cx="812800" cy="1952411"/>
            </a:xfrm>
            <a:custGeom>
              <a:avLst/>
              <a:gdLst/>
              <a:ahLst/>
              <a:cxnLst/>
              <a:rect l="l" t="t" r="r" b="b"/>
              <a:pathLst>
                <a:path w="812800" h="1952411">
                  <a:moveTo>
                    <a:pt x="0" y="0"/>
                  </a:moveTo>
                  <a:lnTo>
                    <a:pt x="812800" y="0"/>
                  </a:lnTo>
                  <a:lnTo>
                    <a:pt x="812800" y="1952411"/>
                  </a:lnTo>
                  <a:lnTo>
                    <a:pt x="0" y="1952411"/>
                  </a:lnTo>
                  <a:close/>
                </a:path>
              </a:pathLst>
            </a:custGeom>
            <a:solidFill>
              <a:srgbClr val="231F20"/>
            </a:solidFill>
          </p:spPr>
        </p:sp>
        <p:sp>
          <p:nvSpPr>
            <p:cNvPr id="11" name="TextBox 11"/>
            <p:cNvSpPr txBox="1"/>
            <p:nvPr/>
          </p:nvSpPr>
          <p:spPr>
            <a:xfrm>
              <a:off x="0" y="-19050"/>
              <a:ext cx="812800" cy="1971461"/>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7755709" y="1999169"/>
            <a:ext cx="3186807" cy="7413059"/>
            <a:chOff x="0" y="0"/>
            <a:chExt cx="839324" cy="1952411"/>
          </a:xfrm>
        </p:grpSpPr>
        <p:sp>
          <p:nvSpPr>
            <p:cNvPr id="13" name="Freeform 13"/>
            <p:cNvSpPr/>
            <p:nvPr/>
          </p:nvSpPr>
          <p:spPr>
            <a:xfrm>
              <a:off x="0" y="0"/>
              <a:ext cx="839324" cy="1952411"/>
            </a:xfrm>
            <a:custGeom>
              <a:avLst/>
              <a:gdLst/>
              <a:ahLst/>
              <a:cxnLst/>
              <a:rect l="l" t="t" r="r" b="b"/>
              <a:pathLst>
                <a:path w="839324" h="1952411">
                  <a:moveTo>
                    <a:pt x="0" y="0"/>
                  </a:moveTo>
                  <a:lnTo>
                    <a:pt x="839324" y="0"/>
                  </a:lnTo>
                  <a:lnTo>
                    <a:pt x="839324" y="1952411"/>
                  </a:lnTo>
                  <a:lnTo>
                    <a:pt x="0" y="1952411"/>
                  </a:lnTo>
                  <a:close/>
                </a:path>
              </a:pathLst>
            </a:custGeom>
            <a:solidFill>
              <a:srgbClr val="231F20"/>
            </a:solidFill>
          </p:spPr>
        </p:sp>
        <p:sp>
          <p:nvSpPr>
            <p:cNvPr id="14" name="TextBox 14"/>
            <p:cNvSpPr txBox="1"/>
            <p:nvPr/>
          </p:nvSpPr>
          <p:spPr>
            <a:xfrm>
              <a:off x="0" y="-19050"/>
              <a:ext cx="839324" cy="1971461"/>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2408491" y="1999169"/>
            <a:ext cx="3086100" cy="7413059"/>
            <a:chOff x="0" y="0"/>
            <a:chExt cx="812800" cy="1952411"/>
          </a:xfrm>
        </p:grpSpPr>
        <p:sp>
          <p:nvSpPr>
            <p:cNvPr id="16" name="Freeform 16"/>
            <p:cNvSpPr/>
            <p:nvPr/>
          </p:nvSpPr>
          <p:spPr>
            <a:xfrm>
              <a:off x="0" y="0"/>
              <a:ext cx="812800" cy="1952411"/>
            </a:xfrm>
            <a:custGeom>
              <a:avLst/>
              <a:gdLst/>
              <a:ahLst/>
              <a:cxnLst/>
              <a:rect l="l" t="t" r="r" b="b"/>
              <a:pathLst>
                <a:path w="812800" h="1952411">
                  <a:moveTo>
                    <a:pt x="0" y="0"/>
                  </a:moveTo>
                  <a:lnTo>
                    <a:pt x="812800" y="0"/>
                  </a:lnTo>
                  <a:lnTo>
                    <a:pt x="812800" y="1952411"/>
                  </a:lnTo>
                  <a:lnTo>
                    <a:pt x="0" y="1952411"/>
                  </a:lnTo>
                  <a:close/>
                </a:path>
              </a:pathLst>
            </a:custGeom>
            <a:solidFill>
              <a:srgbClr val="231F20"/>
            </a:solidFill>
          </p:spPr>
        </p:sp>
        <p:sp>
          <p:nvSpPr>
            <p:cNvPr id="17" name="TextBox 17"/>
            <p:cNvSpPr txBox="1"/>
            <p:nvPr/>
          </p:nvSpPr>
          <p:spPr>
            <a:xfrm>
              <a:off x="0" y="-19050"/>
              <a:ext cx="812800" cy="1971461"/>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6133720" y="8433694"/>
            <a:ext cx="1543050" cy="154305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20" name="TextBox 20"/>
          <p:cNvSpPr txBox="1"/>
          <p:nvPr/>
        </p:nvSpPr>
        <p:spPr>
          <a:xfrm>
            <a:off x="5989106" y="148351"/>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21" name="TextBox 21"/>
          <p:cNvSpPr txBox="1"/>
          <p:nvPr/>
        </p:nvSpPr>
        <p:spPr>
          <a:xfrm>
            <a:off x="3245356" y="2036068"/>
            <a:ext cx="2810337" cy="5419090"/>
          </a:xfrm>
          <a:prstGeom prst="rect">
            <a:avLst/>
          </a:prstGeom>
        </p:spPr>
        <p:txBody>
          <a:bodyPr lIns="0" tIns="0" rIns="0" bIns="0" rtlCol="0" anchor="t">
            <a:spAutoFit/>
          </a:bodyPr>
          <a:lstStyle/>
          <a:p>
            <a:pPr algn="ctr">
              <a:lnSpc>
                <a:spcPts val="2800"/>
              </a:lnSpc>
            </a:pPr>
            <a:r>
              <a:rPr lang="en-US" sz="2000" b="1">
                <a:solidFill>
                  <a:srgbClr val="FFFFFF"/>
                </a:solidFill>
                <a:latin typeface="DM Sans Bold"/>
                <a:ea typeface="DM Sans Bold"/>
                <a:cs typeface="DM Sans Bold"/>
                <a:sym typeface="DM Sans Bold"/>
              </a:rPr>
              <a:t>Interventie 1</a:t>
            </a:r>
          </a:p>
          <a:p>
            <a:pPr algn="ctr">
              <a:lnSpc>
                <a:spcPts val="2800"/>
              </a:lnSpc>
            </a:pPr>
            <a:endParaRPr lang="en-US" sz="2000" b="1">
              <a:solidFill>
                <a:srgbClr val="FFFFFF"/>
              </a:solidFill>
              <a:latin typeface="DM Sans Bold"/>
              <a:ea typeface="DM Sans Bold"/>
              <a:cs typeface="DM Sans Bold"/>
              <a:sym typeface="DM Sans Bold"/>
            </a:endParaRPr>
          </a:p>
          <a:p>
            <a:pPr algn="ctr">
              <a:lnSpc>
                <a:spcPts val="2520"/>
              </a:lnSpc>
            </a:pPr>
            <a:r>
              <a:rPr lang="en-US" sz="1800">
                <a:solidFill>
                  <a:srgbClr val="FFFFFF"/>
                </a:solidFill>
                <a:latin typeface="DM Sans"/>
                <a:ea typeface="DM Sans"/>
                <a:cs typeface="DM Sans"/>
                <a:sym typeface="DM Sans"/>
              </a:rPr>
              <a:t>Terug naar de gouden weken</a:t>
            </a:r>
          </a:p>
          <a:p>
            <a:pPr algn="ctr">
              <a:lnSpc>
                <a:spcPts val="2520"/>
              </a:lnSpc>
            </a:pPr>
            <a:endParaRPr lang="en-US" sz="1800">
              <a:solidFill>
                <a:srgbClr val="FFFFFF"/>
              </a:solidFill>
              <a:latin typeface="DM Sans"/>
              <a:ea typeface="DM Sans"/>
              <a:cs typeface="DM Sans"/>
              <a:sym typeface="DM Sans"/>
            </a:endParaRPr>
          </a:p>
          <a:p>
            <a:pPr algn="ctr">
              <a:lnSpc>
                <a:spcPts val="2520"/>
              </a:lnSpc>
            </a:pPr>
            <a:r>
              <a:rPr lang="en-US" sz="1800">
                <a:solidFill>
                  <a:srgbClr val="FFFFFF"/>
                </a:solidFill>
                <a:latin typeface="DM Sans"/>
                <a:ea typeface="DM Sans"/>
                <a:cs typeface="DM Sans"/>
                <a:sym typeface="DM Sans"/>
              </a:rPr>
              <a:t>De groepsregels in samenspraak met de klas opnieuw worden opgesteld.</a:t>
            </a:r>
          </a:p>
          <a:p>
            <a:pPr algn="ctr">
              <a:lnSpc>
                <a:spcPts val="2520"/>
              </a:lnSpc>
            </a:pPr>
            <a:endParaRPr lang="en-US" sz="1800">
              <a:solidFill>
                <a:srgbClr val="FFFFFF"/>
              </a:solidFill>
              <a:latin typeface="DM Sans"/>
              <a:ea typeface="DM Sans"/>
              <a:cs typeface="DM Sans"/>
              <a:sym typeface="DM Sans"/>
            </a:endParaRPr>
          </a:p>
          <a:p>
            <a:pPr algn="ctr">
              <a:lnSpc>
                <a:spcPts val="2520"/>
              </a:lnSpc>
            </a:pPr>
            <a:r>
              <a:rPr lang="en-US" sz="1800">
                <a:solidFill>
                  <a:srgbClr val="FFFFFF"/>
                </a:solidFill>
                <a:latin typeface="DM Sans"/>
                <a:ea typeface="DM Sans"/>
                <a:cs typeface="DM Sans"/>
                <a:sym typeface="DM Sans"/>
              </a:rPr>
              <a:t>Nadruk op omgangsvormen leerlingen, geen pesten/ buitensluiten. </a:t>
            </a:r>
          </a:p>
          <a:p>
            <a:pPr algn="ctr">
              <a:lnSpc>
                <a:spcPts val="2520"/>
              </a:lnSpc>
            </a:pPr>
            <a:endParaRPr lang="en-US" sz="1800">
              <a:solidFill>
                <a:srgbClr val="FFFFFF"/>
              </a:solidFill>
              <a:latin typeface="DM Sans"/>
              <a:ea typeface="DM Sans"/>
              <a:cs typeface="DM Sans"/>
              <a:sym typeface="DM Sans"/>
            </a:endParaRPr>
          </a:p>
          <a:p>
            <a:pPr algn="ctr">
              <a:lnSpc>
                <a:spcPts val="2520"/>
              </a:lnSpc>
            </a:pPr>
            <a:r>
              <a:rPr lang="en-US" sz="1800">
                <a:solidFill>
                  <a:srgbClr val="FFFFFF"/>
                </a:solidFill>
                <a:latin typeface="DM Sans"/>
                <a:ea typeface="DM Sans"/>
                <a:cs typeface="DM Sans"/>
                <a:sym typeface="DM Sans"/>
              </a:rPr>
              <a:t>Extra aandacht online omgangvormen besteden </a:t>
            </a:r>
          </a:p>
        </p:txBody>
      </p:sp>
      <p:sp>
        <p:nvSpPr>
          <p:cNvPr id="22" name="TextBox 22"/>
          <p:cNvSpPr txBox="1"/>
          <p:nvPr/>
        </p:nvSpPr>
        <p:spPr>
          <a:xfrm>
            <a:off x="7806063" y="2045593"/>
            <a:ext cx="3086100" cy="6388100"/>
          </a:xfrm>
          <a:prstGeom prst="rect">
            <a:avLst/>
          </a:prstGeom>
        </p:spPr>
        <p:txBody>
          <a:bodyPr lIns="0" tIns="0" rIns="0" bIns="0" rtlCol="0" anchor="t">
            <a:spAutoFit/>
          </a:bodyPr>
          <a:lstStyle/>
          <a:p>
            <a:pPr algn="ctr">
              <a:lnSpc>
                <a:spcPts val="2799"/>
              </a:lnSpc>
            </a:pPr>
            <a:r>
              <a:rPr lang="en-US" sz="1999" b="1">
                <a:solidFill>
                  <a:srgbClr val="FFFFFF"/>
                </a:solidFill>
                <a:latin typeface="DM Sans Bold"/>
                <a:ea typeface="DM Sans Bold"/>
                <a:cs typeface="DM Sans Bold"/>
                <a:sym typeface="DM Sans Bold"/>
              </a:rPr>
              <a:t>Interventie 2</a:t>
            </a:r>
          </a:p>
          <a:p>
            <a:pPr algn="ctr">
              <a:lnSpc>
                <a:spcPts val="2799"/>
              </a:lnSpc>
            </a:pPr>
            <a:endParaRPr lang="en-US" sz="1999" b="1">
              <a:solidFill>
                <a:srgbClr val="FFFFFF"/>
              </a:solidFill>
              <a:latin typeface="DM Sans Bold"/>
              <a:ea typeface="DM Sans Bold"/>
              <a:cs typeface="DM Sans Bold"/>
              <a:sym typeface="DM Sans Bold"/>
            </a:endParaRPr>
          </a:p>
          <a:p>
            <a:pPr algn="ctr">
              <a:lnSpc>
                <a:spcPts val="2519"/>
              </a:lnSpc>
            </a:pPr>
            <a:r>
              <a:rPr lang="en-US" sz="1799">
                <a:solidFill>
                  <a:srgbClr val="FFFFFF"/>
                </a:solidFill>
                <a:latin typeface="DM Sans"/>
                <a:ea typeface="DM Sans"/>
                <a:cs typeface="DM Sans"/>
                <a:sym typeface="DM Sans"/>
              </a:rPr>
              <a:t>De aankomende periode veel aandacht voor kennismakingsspellen samenwerkings-opdrachten.</a:t>
            </a:r>
          </a:p>
          <a:p>
            <a:pPr algn="ctr">
              <a:lnSpc>
                <a:spcPts val="2519"/>
              </a:lnSpc>
            </a:pPr>
            <a:endParaRPr lang="en-US" sz="1799">
              <a:solidFill>
                <a:srgbClr val="FFFFFF"/>
              </a:solidFill>
              <a:latin typeface="DM Sans"/>
              <a:ea typeface="DM Sans"/>
              <a:cs typeface="DM Sans"/>
              <a:sym typeface="DM Sans"/>
            </a:endParaRPr>
          </a:p>
          <a:p>
            <a:pPr algn="ctr">
              <a:lnSpc>
                <a:spcPts val="2519"/>
              </a:lnSpc>
            </a:pPr>
            <a:r>
              <a:rPr lang="en-US" sz="1799">
                <a:solidFill>
                  <a:srgbClr val="FFFFFF"/>
                </a:solidFill>
                <a:latin typeface="DM Sans"/>
                <a:ea typeface="DM Sans"/>
                <a:cs typeface="DM Sans"/>
                <a:sym typeface="DM Sans"/>
              </a:rPr>
              <a:t>Extra oog voor de groepsindeling, pogen zoveel mogelijk dat buitengesloten leerling wordt ingedeeld bij een leerling die goed in de groep ligt.</a:t>
            </a:r>
          </a:p>
          <a:p>
            <a:pPr algn="ctr">
              <a:lnSpc>
                <a:spcPts val="2519"/>
              </a:lnSpc>
            </a:pPr>
            <a:endParaRPr lang="en-US" sz="1799">
              <a:solidFill>
                <a:srgbClr val="FFFFFF"/>
              </a:solidFill>
              <a:latin typeface="DM Sans"/>
              <a:ea typeface="DM Sans"/>
              <a:cs typeface="DM Sans"/>
              <a:sym typeface="DM Sans"/>
            </a:endParaRPr>
          </a:p>
          <a:p>
            <a:pPr algn="ctr">
              <a:lnSpc>
                <a:spcPts val="2519"/>
              </a:lnSpc>
            </a:pPr>
            <a:r>
              <a:rPr lang="en-US" sz="1799">
                <a:solidFill>
                  <a:srgbClr val="FFFFFF"/>
                </a:solidFill>
                <a:latin typeface="DM Sans"/>
                <a:ea typeface="DM Sans"/>
                <a:cs typeface="DM Sans"/>
                <a:sym typeface="DM Sans"/>
              </a:rPr>
              <a:t>Bij duidelijk waar te nemen verbetering, groepsuitje, bijv. geocoaching en of escaperoom</a:t>
            </a:r>
          </a:p>
          <a:p>
            <a:pPr algn="ctr">
              <a:lnSpc>
                <a:spcPts val="2519"/>
              </a:lnSpc>
            </a:pPr>
            <a:endParaRPr lang="en-US" sz="1799">
              <a:solidFill>
                <a:srgbClr val="FFFFFF"/>
              </a:solidFill>
              <a:latin typeface="DM Sans"/>
              <a:ea typeface="DM Sans"/>
              <a:cs typeface="DM Sans"/>
              <a:sym typeface="DM Sans"/>
            </a:endParaRPr>
          </a:p>
          <a:p>
            <a:pPr algn="ctr">
              <a:lnSpc>
                <a:spcPts val="2799"/>
              </a:lnSpc>
            </a:pPr>
            <a:endParaRPr lang="en-US" sz="1799">
              <a:solidFill>
                <a:srgbClr val="FFFFFF"/>
              </a:solidFill>
              <a:latin typeface="DM Sans"/>
              <a:ea typeface="DM Sans"/>
              <a:cs typeface="DM Sans"/>
              <a:sym typeface="DM Sans"/>
            </a:endParaRPr>
          </a:p>
        </p:txBody>
      </p:sp>
      <p:sp>
        <p:nvSpPr>
          <p:cNvPr id="23" name="TextBox 23"/>
          <p:cNvSpPr txBox="1"/>
          <p:nvPr/>
        </p:nvSpPr>
        <p:spPr>
          <a:xfrm>
            <a:off x="12667481" y="2045593"/>
            <a:ext cx="2534389" cy="347464"/>
          </a:xfrm>
          <a:prstGeom prst="rect">
            <a:avLst/>
          </a:prstGeom>
        </p:spPr>
        <p:txBody>
          <a:bodyPr lIns="0" tIns="0" rIns="0" bIns="0" rtlCol="0" anchor="t">
            <a:spAutoFit/>
          </a:bodyPr>
          <a:lstStyle/>
          <a:p>
            <a:pPr algn="ctr">
              <a:lnSpc>
                <a:spcPts val="2898"/>
              </a:lnSpc>
            </a:pPr>
            <a:r>
              <a:rPr lang="en-US" sz="2070" b="1">
                <a:solidFill>
                  <a:srgbClr val="FFFFFF"/>
                </a:solidFill>
                <a:latin typeface="DM Sans Bold"/>
                <a:ea typeface="DM Sans Bold"/>
                <a:cs typeface="DM Sans Bold"/>
                <a:sym typeface="DM Sans Bold"/>
              </a:rPr>
              <a:t>Interventie 3</a:t>
            </a:r>
          </a:p>
        </p:txBody>
      </p:sp>
      <p:sp>
        <p:nvSpPr>
          <p:cNvPr id="24" name="TextBox 24"/>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7/8</a:t>
            </a:r>
          </a:p>
        </p:txBody>
      </p:sp>
      <p:sp>
        <p:nvSpPr>
          <p:cNvPr id="25" name="TextBox 25"/>
          <p:cNvSpPr txBox="1"/>
          <p:nvPr/>
        </p:nvSpPr>
        <p:spPr>
          <a:xfrm>
            <a:off x="12529541" y="2775234"/>
            <a:ext cx="2810269" cy="3300095"/>
          </a:xfrm>
          <a:prstGeom prst="rect">
            <a:avLst/>
          </a:prstGeom>
        </p:spPr>
        <p:txBody>
          <a:bodyPr lIns="0" tIns="0" rIns="0" bIns="0" rtlCol="0" anchor="t">
            <a:spAutoFit/>
          </a:bodyPr>
          <a:lstStyle/>
          <a:p>
            <a:pPr algn="ctr">
              <a:lnSpc>
                <a:spcPts val="2340"/>
              </a:lnSpc>
            </a:pPr>
            <a:endParaRPr/>
          </a:p>
          <a:p>
            <a:pPr algn="ctr">
              <a:lnSpc>
                <a:spcPts val="2340"/>
              </a:lnSpc>
            </a:pPr>
            <a:endParaRPr/>
          </a:p>
          <a:p>
            <a:pPr algn="ctr">
              <a:lnSpc>
                <a:spcPts val="2340"/>
              </a:lnSpc>
            </a:pPr>
            <a:r>
              <a:rPr lang="en-US" sz="1800">
                <a:solidFill>
                  <a:srgbClr val="FFFFFF"/>
                </a:solidFill>
                <a:latin typeface="DM Sans"/>
                <a:ea typeface="DM Sans"/>
                <a:cs typeface="DM Sans"/>
                <a:sym typeface="DM Sans"/>
              </a:rPr>
              <a:t>Teruggetrokken leerling</a:t>
            </a:r>
          </a:p>
          <a:p>
            <a:pPr algn="ctr">
              <a:lnSpc>
                <a:spcPts val="2340"/>
              </a:lnSpc>
            </a:pPr>
            <a:endParaRPr lang="en-US" sz="1800">
              <a:solidFill>
                <a:srgbClr val="FFFFFF"/>
              </a:solidFill>
              <a:latin typeface="DM Sans"/>
              <a:ea typeface="DM Sans"/>
              <a:cs typeface="DM Sans"/>
              <a:sym typeface="DM Sans"/>
            </a:endParaRPr>
          </a:p>
          <a:p>
            <a:pPr algn="ctr">
              <a:lnSpc>
                <a:spcPts val="2340"/>
              </a:lnSpc>
            </a:pPr>
            <a:endParaRPr lang="en-US" sz="1800">
              <a:solidFill>
                <a:srgbClr val="FFFFFF"/>
              </a:solidFill>
              <a:latin typeface="DM Sans"/>
              <a:ea typeface="DM Sans"/>
              <a:cs typeface="DM Sans"/>
              <a:sym typeface="DM Sans"/>
            </a:endParaRPr>
          </a:p>
          <a:p>
            <a:pPr algn="ctr">
              <a:lnSpc>
                <a:spcPts val="2340"/>
              </a:lnSpc>
            </a:pPr>
            <a:endParaRPr lang="en-US" sz="1800">
              <a:solidFill>
                <a:srgbClr val="FFFFFF"/>
              </a:solidFill>
              <a:latin typeface="DM Sans"/>
              <a:ea typeface="DM Sans"/>
              <a:cs typeface="DM Sans"/>
              <a:sym typeface="DM Sans"/>
            </a:endParaRPr>
          </a:p>
          <a:p>
            <a:pPr algn="ctr">
              <a:lnSpc>
                <a:spcPts val="2340"/>
              </a:lnSpc>
            </a:pPr>
            <a:r>
              <a:rPr lang="en-US" sz="1800">
                <a:solidFill>
                  <a:srgbClr val="FFFFFF"/>
                </a:solidFill>
                <a:latin typeface="DM Sans"/>
                <a:ea typeface="DM Sans"/>
                <a:cs typeface="DM Sans"/>
                <a:sym typeface="DM Sans"/>
              </a:rPr>
              <a:t>Inschatting maken van de thuissituatie door leerkracht en IB-er. </a:t>
            </a:r>
          </a:p>
          <a:p>
            <a:pPr algn="ctr">
              <a:lnSpc>
                <a:spcPts val="2600"/>
              </a:lnSpc>
            </a:pPr>
            <a:endParaRPr lang="en-US" sz="1800">
              <a:solidFill>
                <a:srgbClr val="FFFFFF"/>
              </a:solidFill>
              <a:latin typeface="DM Sans"/>
              <a:ea typeface="DM Sans"/>
              <a:cs typeface="DM Sans"/>
              <a:sym typeface="DM Sans"/>
            </a:endParaRPr>
          </a:p>
          <a:p>
            <a:pPr algn="ctr">
              <a:lnSpc>
                <a:spcPts val="2600"/>
              </a:lnSpc>
              <a:spcBef>
                <a:spcPct val="0"/>
              </a:spcBef>
            </a:pPr>
            <a:endParaRPr lang="en-US" sz="1800">
              <a:solidFill>
                <a:srgbClr val="FFFFFF"/>
              </a:solidFill>
              <a:latin typeface="DM Sans"/>
              <a:ea typeface="DM Sans"/>
              <a:cs typeface="DM Sans"/>
              <a:sym typeface="DM Sans"/>
            </a:endParaRPr>
          </a:p>
        </p:txBody>
      </p:sp>
      <p:grpSp>
        <p:nvGrpSpPr>
          <p:cNvPr id="26" name="Group 26"/>
          <p:cNvGrpSpPr/>
          <p:nvPr/>
        </p:nvGrpSpPr>
        <p:grpSpPr>
          <a:xfrm>
            <a:off x="3178769" y="9129632"/>
            <a:ext cx="2943512" cy="847111"/>
            <a:chOff x="0" y="0"/>
            <a:chExt cx="1079625" cy="310705"/>
          </a:xfrm>
        </p:grpSpPr>
        <p:sp>
          <p:nvSpPr>
            <p:cNvPr id="27" name="Freeform 27"/>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28" name="TextBox 28"/>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29" name="Group 29"/>
          <p:cNvGrpSpPr/>
          <p:nvPr/>
        </p:nvGrpSpPr>
        <p:grpSpPr>
          <a:xfrm>
            <a:off x="7857439" y="9129632"/>
            <a:ext cx="2943512" cy="847111"/>
            <a:chOff x="0" y="0"/>
            <a:chExt cx="1079625" cy="310705"/>
          </a:xfrm>
        </p:grpSpPr>
        <p:sp>
          <p:nvSpPr>
            <p:cNvPr id="30" name="Freeform 30"/>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31" name="TextBox 31"/>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grpSp>
        <p:nvGrpSpPr>
          <p:cNvPr id="32" name="Group 32"/>
          <p:cNvGrpSpPr/>
          <p:nvPr/>
        </p:nvGrpSpPr>
        <p:grpSpPr>
          <a:xfrm>
            <a:off x="12462920" y="9129632"/>
            <a:ext cx="2943512" cy="847111"/>
            <a:chOff x="0" y="0"/>
            <a:chExt cx="1079625" cy="310705"/>
          </a:xfrm>
        </p:grpSpPr>
        <p:sp>
          <p:nvSpPr>
            <p:cNvPr id="33" name="Freeform 33"/>
            <p:cNvSpPr/>
            <p:nvPr/>
          </p:nvSpPr>
          <p:spPr>
            <a:xfrm>
              <a:off x="0" y="0"/>
              <a:ext cx="1079625" cy="310705"/>
            </a:xfrm>
            <a:custGeom>
              <a:avLst/>
              <a:gdLst/>
              <a:ahLst/>
              <a:cxnLst/>
              <a:rect l="l" t="t" r="r" b="b"/>
              <a:pathLst>
                <a:path w="1079625" h="310705">
                  <a:moveTo>
                    <a:pt x="81535" y="0"/>
                  </a:moveTo>
                  <a:lnTo>
                    <a:pt x="998090" y="0"/>
                  </a:lnTo>
                  <a:cubicBezTo>
                    <a:pt x="1019715" y="0"/>
                    <a:pt x="1040454" y="8590"/>
                    <a:pt x="1055744" y="23881"/>
                  </a:cubicBezTo>
                  <a:cubicBezTo>
                    <a:pt x="1071035" y="39172"/>
                    <a:pt x="1079625" y="59911"/>
                    <a:pt x="1079625" y="81535"/>
                  </a:cubicBezTo>
                  <a:lnTo>
                    <a:pt x="1079625" y="229170"/>
                  </a:lnTo>
                  <a:cubicBezTo>
                    <a:pt x="1079625" y="250794"/>
                    <a:pt x="1071035" y="271533"/>
                    <a:pt x="1055744" y="286824"/>
                  </a:cubicBezTo>
                  <a:cubicBezTo>
                    <a:pt x="1040454" y="302114"/>
                    <a:pt x="1019715" y="310705"/>
                    <a:pt x="998090" y="310705"/>
                  </a:cubicBezTo>
                  <a:lnTo>
                    <a:pt x="81535" y="310705"/>
                  </a:lnTo>
                  <a:cubicBezTo>
                    <a:pt x="59911" y="310705"/>
                    <a:pt x="39172" y="302114"/>
                    <a:pt x="23881" y="286824"/>
                  </a:cubicBezTo>
                  <a:cubicBezTo>
                    <a:pt x="8590" y="271533"/>
                    <a:pt x="0" y="250794"/>
                    <a:pt x="0" y="229170"/>
                  </a:cubicBezTo>
                  <a:lnTo>
                    <a:pt x="0" y="81535"/>
                  </a:lnTo>
                  <a:cubicBezTo>
                    <a:pt x="0" y="59911"/>
                    <a:pt x="8590" y="39172"/>
                    <a:pt x="23881" y="23881"/>
                  </a:cubicBezTo>
                  <a:cubicBezTo>
                    <a:pt x="39172" y="8590"/>
                    <a:pt x="59911" y="0"/>
                    <a:pt x="81535" y="0"/>
                  </a:cubicBezTo>
                  <a:close/>
                </a:path>
              </a:pathLst>
            </a:custGeom>
            <a:solidFill>
              <a:srgbClr val="E99C5C">
                <a:alpha val="98824"/>
              </a:srgbClr>
            </a:solidFill>
          </p:spPr>
        </p:sp>
        <p:sp>
          <p:nvSpPr>
            <p:cNvPr id="34" name="TextBox 34"/>
            <p:cNvSpPr txBox="1"/>
            <p:nvPr/>
          </p:nvSpPr>
          <p:spPr>
            <a:xfrm>
              <a:off x="0" y="-19050"/>
              <a:ext cx="1079625" cy="329755"/>
            </a:xfrm>
            <a:prstGeom prst="rect">
              <a:avLst/>
            </a:prstGeom>
          </p:spPr>
          <p:txBody>
            <a:bodyPr lIns="50800" tIns="50800" rIns="50800" bIns="50800" rtlCol="0" anchor="ctr"/>
            <a:lstStyle/>
            <a:p>
              <a:pPr algn="ctr">
                <a:lnSpc>
                  <a:spcPts val="2859"/>
                </a:lnSpc>
              </a:pPr>
              <a:endParaRPr/>
            </a:p>
          </p:txBody>
        </p:sp>
      </p:grpSp>
      <p:sp>
        <p:nvSpPr>
          <p:cNvPr id="35" name="TextBox 35"/>
          <p:cNvSpPr txBox="1"/>
          <p:nvPr/>
        </p:nvSpPr>
        <p:spPr>
          <a:xfrm>
            <a:off x="3267493" y="9299951"/>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6" name="TextBox 36"/>
          <p:cNvSpPr txBox="1"/>
          <p:nvPr/>
        </p:nvSpPr>
        <p:spPr>
          <a:xfrm>
            <a:off x="7918524" y="9299951"/>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PRIMAIR NIVEAU</a:t>
            </a:r>
          </a:p>
        </p:txBody>
      </p:sp>
      <p:sp>
        <p:nvSpPr>
          <p:cNvPr id="37" name="TextBox 37"/>
          <p:cNvSpPr txBox="1"/>
          <p:nvPr/>
        </p:nvSpPr>
        <p:spPr>
          <a:xfrm>
            <a:off x="12540870" y="9299951"/>
            <a:ext cx="2821341"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TERTIAIR NIVEAU</a:t>
            </a:r>
          </a:p>
        </p:txBody>
      </p:sp>
      <p:sp>
        <p:nvSpPr>
          <p:cNvPr id="38" name="TextBox 38"/>
          <p:cNvSpPr txBox="1"/>
          <p:nvPr/>
        </p:nvSpPr>
        <p:spPr>
          <a:xfrm>
            <a:off x="3112181" y="8075554"/>
            <a:ext cx="3086187" cy="687705"/>
          </a:xfrm>
          <a:prstGeom prst="rect">
            <a:avLst/>
          </a:prstGeom>
        </p:spPr>
        <p:txBody>
          <a:bodyPr lIns="0" tIns="0" rIns="0" bIns="0" rtlCol="0" anchor="t">
            <a:spAutoFit/>
          </a:bodyPr>
          <a:lstStyle/>
          <a:p>
            <a:pPr algn="ctr">
              <a:lnSpc>
                <a:spcPts val="2730"/>
              </a:lnSpc>
            </a:pPr>
            <a:r>
              <a:rPr lang="en-US" sz="2100" i="1">
                <a:solidFill>
                  <a:srgbClr val="FFFFFF"/>
                </a:solidFill>
                <a:latin typeface="DM Sans Italics"/>
                <a:ea typeface="DM Sans Italics"/>
                <a:cs typeface="DM Sans Italics"/>
                <a:sym typeface="DM Sans Italics"/>
              </a:rPr>
              <a:t>Domein SEL:</a:t>
            </a:r>
          </a:p>
          <a:p>
            <a:pPr algn="ctr">
              <a:lnSpc>
                <a:spcPts val="2730"/>
              </a:lnSpc>
              <a:spcBef>
                <a:spcPct val="0"/>
              </a:spcBef>
            </a:pPr>
            <a:r>
              <a:rPr lang="en-US" sz="2100" i="1">
                <a:solidFill>
                  <a:srgbClr val="FFFFFF"/>
                </a:solidFill>
                <a:latin typeface="DM Sans Italics"/>
                <a:ea typeface="DM Sans Italics"/>
                <a:cs typeface="DM Sans Italics"/>
                <a:sym typeface="DM Sans Italics"/>
              </a:rPr>
              <a:t>Hanteren van relaties</a:t>
            </a:r>
          </a:p>
        </p:txBody>
      </p:sp>
      <p:sp>
        <p:nvSpPr>
          <p:cNvPr id="39" name="TextBox 39"/>
          <p:cNvSpPr txBox="1"/>
          <p:nvPr/>
        </p:nvSpPr>
        <p:spPr>
          <a:xfrm>
            <a:off x="7760292" y="8075554"/>
            <a:ext cx="3086187" cy="687705"/>
          </a:xfrm>
          <a:prstGeom prst="rect">
            <a:avLst/>
          </a:prstGeom>
        </p:spPr>
        <p:txBody>
          <a:bodyPr lIns="0" tIns="0" rIns="0" bIns="0" rtlCol="0" anchor="t">
            <a:spAutoFit/>
          </a:bodyPr>
          <a:lstStyle/>
          <a:p>
            <a:pPr algn="ctr">
              <a:lnSpc>
                <a:spcPts val="2730"/>
              </a:lnSpc>
            </a:pPr>
            <a:r>
              <a:rPr lang="en-US" sz="2100" i="1">
                <a:solidFill>
                  <a:srgbClr val="FFFFFF"/>
                </a:solidFill>
                <a:latin typeface="DM Sans Italics"/>
                <a:ea typeface="DM Sans Italics"/>
                <a:cs typeface="DM Sans Italics"/>
                <a:sym typeface="DM Sans Italics"/>
              </a:rPr>
              <a:t>Domein SEL:</a:t>
            </a:r>
          </a:p>
          <a:p>
            <a:pPr algn="ctr">
              <a:lnSpc>
                <a:spcPts val="2730"/>
              </a:lnSpc>
              <a:spcBef>
                <a:spcPct val="0"/>
              </a:spcBef>
            </a:pPr>
            <a:r>
              <a:rPr lang="en-US" sz="2100" i="1">
                <a:solidFill>
                  <a:srgbClr val="FFFFFF"/>
                </a:solidFill>
                <a:latin typeface="DM Sans Italics"/>
                <a:ea typeface="DM Sans Italics"/>
                <a:cs typeface="DM Sans Italics"/>
                <a:sym typeface="DM Sans Italics"/>
              </a:rPr>
              <a:t>Hanteren van relaties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37583" y="8488266"/>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5347562"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319289" y="1586994"/>
            <a:ext cx="10145914" cy="7472680"/>
          </a:xfrm>
          <a:prstGeom prst="rect">
            <a:avLst/>
          </a:prstGeom>
        </p:spPr>
        <p:txBody>
          <a:bodyPr lIns="0" tIns="0" rIns="0" bIns="0" rtlCol="0" anchor="t">
            <a:spAutoFit/>
          </a:bodyPr>
          <a:lstStyle/>
          <a:p>
            <a:pPr algn="ctr">
              <a:lnSpc>
                <a:spcPts val="2940"/>
              </a:lnSpc>
            </a:pPr>
            <a:r>
              <a:rPr lang="en-US" sz="2100" b="1">
                <a:solidFill>
                  <a:srgbClr val="FFFFFF"/>
                </a:solidFill>
                <a:latin typeface="DM Sans Bold"/>
                <a:ea typeface="DM Sans Bold"/>
                <a:cs typeface="DM Sans Bold"/>
                <a:sym typeface="DM Sans Bold"/>
              </a:rPr>
              <a:t>Interventie 1</a:t>
            </a:r>
          </a:p>
          <a:p>
            <a:pPr algn="ctr">
              <a:lnSpc>
                <a:spcPts val="2940"/>
              </a:lnSpc>
            </a:pPr>
            <a:endParaRPr lang="en-US" sz="2100" b="1">
              <a:solidFill>
                <a:srgbClr val="FFFFFF"/>
              </a:solidFill>
              <a:latin typeface="DM Sans Bold"/>
              <a:ea typeface="DM Sans Bold"/>
              <a:cs typeface="DM Sans Bold"/>
              <a:sym typeface="DM Sans Bold"/>
            </a:endParaRPr>
          </a:p>
          <a:p>
            <a:pPr algn="ctr">
              <a:lnSpc>
                <a:spcPts val="2940"/>
              </a:lnSpc>
            </a:pPr>
            <a:r>
              <a:rPr lang="en-US" sz="2100" i="1">
                <a:solidFill>
                  <a:srgbClr val="FFFFFF"/>
                </a:solidFill>
                <a:latin typeface="DM Sans Italics"/>
                <a:ea typeface="DM Sans Italics"/>
                <a:cs typeface="DM Sans Italics"/>
                <a:sym typeface="DM Sans Italics"/>
              </a:rPr>
              <a:t>Terug gaan naar de gouden weken. </a:t>
            </a:r>
          </a:p>
          <a:p>
            <a:pPr algn="ctr">
              <a:lnSpc>
                <a:spcPts val="2940"/>
              </a:lnSpc>
            </a:pPr>
            <a:endParaRPr lang="en-US" sz="2100" i="1">
              <a:solidFill>
                <a:srgbClr val="FFFFFF"/>
              </a:solidFill>
              <a:latin typeface="DM Sans Italics"/>
              <a:ea typeface="DM Sans Italics"/>
              <a:cs typeface="DM Sans Italics"/>
              <a:sym typeface="DM Sans Italics"/>
            </a:endParaRPr>
          </a:p>
          <a:p>
            <a:pPr algn="ctr">
              <a:lnSpc>
                <a:spcPts val="2800"/>
              </a:lnSpc>
            </a:pPr>
            <a:r>
              <a:rPr lang="en-US" sz="2000">
                <a:solidFill>
                  <a:srgbClr val="FFFFFF"/>
                </a:solidFill>
                <a:latin typeface="DM Sans"/>
                <a:ea typeface="DM Sans"/>
                <a:cs typeface="DM Sans"/>
                <a:sym typeface="DM Sans"/>
              </a:rPr>
              <a:t>Bij het bespreekbaar maken van de pestererijen zal er nadrukkelijk benoemd worden dat de regels in en om de school gelden maar ook online. Er wordt een aparte paragraaf opgesteld met gedragsregels op het internet en de klas zal enkele lessen krijgen die specifiek gaan over mediawijsheid. De regels inzake het pestgedrag kennen duidelijke consequenties: de leerlingen die pestgedrag vertonen spreken we hier direct op aan, afhankelijk van situatie gaat dit 1 op 1 of direct in de klas.   </a:t>
            </a:r>
          </a:p>
          <a:p>
            <a:pPr algn="ctr">
              <a:lnSpc>
                <a:spcPts val="2800"/>
              </a:lnSpc>
            </a:pPr>
            <a:r>
              <a:rPr lang="en-US" sz="2000">
                <a:solidFill>
                  <a:srgbClr val="FFFFFF"/>
                </a:solidFill>
                <a:latin typeface="DM Sans"/>
                <a:ea typeface="DM Sans"/>
                <a:cs typeface="DM Sans"/>
                <a:sym typeface="DM Sans"/>
              </a:rPr>
              <a:t>We lichten de ouders in en spreken duidelijk uit dat elke ouder medeverantwoordelijk is voor het gedrag van hun kind in de online communicatie  met klasgenoten.  </a:t>
            </a:r>
          </a:p>
          <a:p>
            <a:pPr algn="ctr">
              <a:lnSpc>
                <a:spcPts val="2800"/>
              </a:lnSpc>
            </a:pPr>
            <a:endParaRPr lang="en-US" sz="2000">
              <a:solidFill>
                <a:srgbClr val="FFFFFF"/>
              </a:solidFill>
              <a:latin typeface="DM Sans"/>
              <a:ea typeface="DM Sans"/>
              <a:cs typeface="DM Sans"/>
              <a:sym typeface="DM Sans"/>
            </a:endParaRPr>
          </a:p>
          <a:p>
            <a:pPr algn="ctr">
              <a:lnSpc>
                <a:spcPts val="2800"/>
              </a:lnSpc>
            </a:pPr>
            <a:r>
              <a:rPr lang="en-US" sz="2000">
                <a:solidFill>
                  <a:srgbClr val="FFFFFF"/>
                </a:solidFill>
                <a:latin typeface="DM Sans"/>
                <a:ea typeface="DM Sans"/>
                <a:cs typeface="DM Sans"/>
                <a:sym typeface="DM Sans"/>
              </a:rPr>
              <a:t>In verband met de onveilige situatie op school zelf verhogen we de capaciteit van de pleinsurveillance en stellen per klas twee vertrouwensleerlingen aan. </a:t>
            </a:r>
          </a:p>
          <a:p>
            <a:pPr algn="ctr">
              <a:lnSpc>
                <a:spcPts val="2800"/>
              </a:lnSpc>
            </a:pPr>
            <a:r>
              <a:rPr lang="en-US" sz="2000">
                <a:solidFill>
                  <a:srgbClr val="FFFFFF"/>
                </a:solidFill>
                <a:latin typeface="DM Sans"/>
                <a:ea typeface="DM Sans"/>
                <a:cs typeface="DM Sans"/>
                <a:sym typeface="DM Sans"/>
              </a:rPr>
              <a:t>  </a:t>
            </a:r>
          </a:p>
          <a:p>
            <a:pPr algn="ctr">
              <a:lnSpc>
                <a:spcPts val="2800"/>
              </a:lnSpc>
            </a:pPr>
            <a:r>
              <a:rPr lang="en-US" sz="2000">
                <a:solidFill>
                  <a:srgbClr val="FFFFFF"/>
                </a:solidFill>
                <a:latin typeface="DM Sans"/>
                <a:ea typeface="DM Sans"/>
                <a:cs typeface="DM Sans"/>
                <a:sym typeface="DM Sans"/>
              </a:rPr>
              <a:t>Het SEL-domein waar deze interventie onder valt is: hanteren van relaties. In deze fase wordt de nadruk o.a. gelegd op relaties/vriendschappen opbouwen en handhaven. Er dient onderling een band te worden opgebouwd en er wordt gewerkt aan de band tussen de leerkracht en de leerlingen.</a:t>
            </a:r>
          </a:p>
          <a:p>
            <a:pPr algn="ctr">
              <a:lnSpc>
                <a:spcPts val="2800"/>
              </a:lnSpc>
            </a:pPr>
            <a:endParaRPr lang="en-US" sz="2000">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7/8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9154958" y="-10853945"/>
            <a:ext cx="15139035" cy="15534457"/>
          </a:xfrm>
          <a:custGeom>
            <a:avLst/>
            <a:gdLst/>
            <a:ahLst/>
            <a:cxnLst/>
            <a:rect l="l" t="t" r="r" b="b"/>
            <a:pathLst>
              <a:path w="15139035" h="15534457">
                <a:moveTo>
                  <a:pt x="0" y="0"/>
                </a:moveTo>
                <a:lnTo>
                  <a:pt x="15139034" y="0"/>
                </a:lnTo>
                <a:lnTo>
                  <a:pt x="15139034" y="15534457"/>
                </a:lnTo>
                <a:lnTo>
                  <a:pt x="0" y="15534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16946" y="914400"/>
            <a:ext cx="13243277" cy="1149290"/>
          </a:xfrm>
          <a:prstGeom prst="rect">
            <a:avLst/>
          </a:prstGeom>
        </p:spPr>
        <p:txBody>
          <a:bodyPr lIns="0" tIns="0" rIns="0" bIns="0" rtlCol="0" anchor="t">
            <a:spAutoFit/>
          </a:bodyPr>
          <a:lstStyle/>
          <a:p>
            <a:pPr algn="l">
              <a:lnSpc>
                <a:spcPts val="9395"/>
              </a:lnSpc>
            </a:pPr>
            <a:r>
              <a:rPr lang="en-US" sz="6808" b="1" spc="667">
                <a:solidFill>
                  <a:srgbClr val="FFFFFF"/>
                </a:solidFill>
                <a:latin typeface="Oswald Bold"/>
                <a:ea typeface="Oswald Bold"/>
                <a:cs typeface="Oswald Bold"/>
                <a:sym typeface="Oswald Bold"/>
              </a:rPr>
              <a:t>VISIE OP ONDERWIJS</a:t>
            </a:r>
          </a:p>
        </p:txBody>
      </p:sp>
      <p:sp>
        <p:nvSpPr>
          <p:cNvPr id="4" name="Freeform 4"/>
          <p:cNvSpPr/>
          <p:nvPr/>
        </p:nvSpPr>
        <p:spPr>
          <a:xfrm>
            <a:off x="16314515" y="-5285463"/>
            <a:ext cx="15841853" cy="16255633"/>
          </a:xfrm>
          <a:custGeom>
            <a:avLst/>
            <a:gdLst/>
            <a:ahLst/>
            <a:cxnLst/>
            <a:rect l="l" t="t" r="r" b="b"/>
            <a:pathLst>
              <a:path w="15841853" h="16255633">
                <a:moveTo>
                  <a:pt x="0" y="0"/>
                </a:moveTo>
                <a:lnTo>
                  <a:pt x="15841853" y="0"/>
                </a:lnTo>
                <a:lnTo>
                  <a:pt x="15841853" y="16255633"/>
                </a:lnTo>
                <a:lnTo>
                  <a:pt x="0" y="16255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860811" y="2561932"/>
            <a:ext cx="15285815" cy="6386322"/>
          </a:xfrm>
          <a:prstGeom prst="rect">
            <a:avLst/>
          </a:prstGeom>
        </p:spPr>
        <p:txBody>
          <a:bodyPr lIns="0" tIns="0" rIns="0" bIns="0" rtlCol="0" anchor="t">
            <a:spAutoFit/>
          </a:bodyPr>
          <a:lstStyle/>
          <a:p>
            <a:pPr algn="just">
              <a:lnSpc>
                <a:spcPts val="3174"/>
              </a:lnSpc>
            </a:pPr>
            <a:r>
              <a:rPr lang="en-US" sz="2300" spc="225">
                <a:solidFill>
                  <a:srgbClr val="F5FFF5"/>
                </a:solidFill>
                <a:latin typeface="Open Sans"/>
                <a:ea typeface="Open Sans"/>
                <a:cs typeface="Open Sans"/>
                <a:sym typeface="Open Sans"/>
              </a:rPr>
              <a:t>In een ideaal pedagogisch klimaat is er ruimte voor authenticiteit en inclusie, waar iedereen zichzelf kan zijn en toch een gevoel van verbondenheid ervaart. Respect voor individualiteit staat centraal en elke leerling wordt gewaardeerd voor wie het is, zonder uitsluiting. Duidelijke verwachtingen van de leerkracht vormen de basis, maar er heerst ook vertrouwen om soms buiten deze verwachtingen te stappen in het streven naar zelfontplooiing.</a:t>
            </a:r>
          </a:p>
          <a:p>
            <a:pPr algn="just">
              <a:lnSpc>
                <a:spcPts val="3174"/>
              </a:lnSpc>
            </a:pPr>
            <a:endParaRPr lang="en-US" sz="2300" spc="225">
              <a:solidFill>
                <a:srgbClr val="F5FFF5"/>
              </a:solidFill>
              <a:latin typeface="Open Sans"/>
              <a:ea typeface="Open Sans"/>
              <a:cs typeface="Open Sans"/>
              <a:sym typeface="Open Sans"/>
            </a:endParaRPr>
          </a:p>
          <a:p>
            <a:pPr algn="just">
              <a:lnSpc>
                <a:spcPts val="3174"/>
              </a:lnSpc>
            </a:pPr>
            <a:r>
              <a:rPr lang="en-US" sz="2300" spc="225">
                <a:solidFill>
                  <a:srgbClr val="F5FFF5"/>
                </a:solidFill>
                <a:latin typeface="Open Sans"/>
                <a:ea typeface="Open Sans"/>
                <a:cs typeface="Open Sans"/>
                <a:sym typeface="Open Sans"/>
              </a:rPr>
              <a:t>Leerlingen begrijpen wat er van hen wordt verwacht, maar er bestaat ook het vertrouwen dat zij, met begeleiding, de vrijheid hebben om hun eigen weg te vinden. Zelfstandigheid wordt aangemoedigd om een gevoel van verantwoordelijkheid te cultiveren. Tegelijkertijd is er begrip voor momenten waarop leerlingen hun gedachten en gevoelens willen uiten, zonder angst voor negatieve beoordelingen.</a:t>
            </a:r>
          </a:p>
          <a:p>
            <a:pPr algn="just">
              <a:lnSpc>
                <a:spcPts val="3174"/>
              </a:lnSpc>
            </a:pPr>
            <a:endParaRPr lang="en-US" sz="2300" spc="225">
              <a:solidFill>
                <a:srgbClr val="F5FFF5"/>
              </a:solidFill>
              <a:latin typeface="Open Sans"/>
              <a:ea typeface="Open Sans"/>
              <a:cs typeface="Open Sans"/>
              <a:sym typeface="Open Sans"/>
            </a:endParaRPr>
          </a:p>
          <a:p>
            <a:pPr algn="just">
              <a:lnSpc>
                <a:spcPts val="3174"/>
              </a:lnSpc>
            </a:pPr>
            <a:r>
              <a:rPr lang="en-US" sz="2300" spc="225">
                <a:solidFill>
                  <a:srgbClr val="F5FFF5"/>
                </a:solidFill>
                <a:latin typeface="Open Sans"/>
                <a:ea typeface="Open Sans"/>
                <a:cs typeface="Open Sans"/>
                <a:sym typeface="Open Sans"/>
              </a:rPr>
              <a:t>Een essentieel element in dit ideale pedagogische klimaat is de aanwezigheid van duidelijke regels en vaste afspraken. Deze zorgen voor voorspelbaarheid, waardoor een stabiele omgeving wordt gecreëerd waarin leerlingen zich kunnen ontwikkelen en gedijen.</a:t>
            </a:r>
          </a:p>
          <a:p>
            <a:pPr algn="just">
              <a:lnSpc>
                <a:spcPts val="3174"/>
              </a:lnSpc>
            </a:pPr>
            <a:endParaRPr lang="en-US" sz="2300" spc="225">
              <a:solidFill>
                <a:srgbClr val="F5FFF5"/>
              </a:solidFill>
              <a:latin typeface="Open Sans"/>
              <a:ea typeface="Open Sans"/>
              <a:cs typeface="Open Sans"/>
              <a:sym typeface="Open Sans"/>
            </a:endParaRPr>
          </a:p>
        </p:txBody>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7" name="Group 7"/>
          <p:cNvGrpSpPr/>
          <p:nvPr/>
        </p:nvGrpSpPr>
        <p:grpSpPr>
          <a:xfrm>
            <a:off x="17699101" y="9865599"/>
            <a:ext cx="1543050" cy="15430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37583" y="8488266"/>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5347562"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319289" y="1704750"/>
            <a:ext cx="10145914" cy="7112000"/>
          </a:xfrm>
          <a:prstGeom prst="rect">
            <a:avLst/>
          </a:prstGeom>
        </p:spPr>
        <p:txBody>
          <a:bodyPr lIns="0" tIns="0" rIns="0" bIns="0" rtlCol="0" anchor="t">
            <a:spAutoFit/>
          </a:bodyPr>
          <a:lstStyle/>
          <a:p>
            <a:pPr algn="ctr">
              <a:lnSpc>
                <a:spcPts val="2800"/>
              </a:lnSpc>
            </a:pPr>
            <a:r>
              <a:rPr lang="en-US" sz="2000" b="1">
                <a:solidFill>
                  <a:srgbClr val="FFFFFF"/>
                </a:solidFill>
                <a:latin typeface="DM Sans Bold"/>
                <a:ea typeface="DM Sans Bold"/>
                <a:cs typeface="DM Sans Bold"/>
                <a:sym typeface="DM Sans Bold"/>
              </a:rPr>
              <a:t>Interventie 2</a:t>
            </a:r>
          </a:p>
          <a:p>
            <a:pPr algn="ctr">
              <a:lnSpc>
                <a:spcPts val="2800"/>
              </a:lnSpc>
            </a:pPr>
            <a:endParaRPr lang="en-US" sz="2000" b="1">
              <a:solidFill>
                <a:srgbClr val="FFFFFF"/>
              </a:solidFill>
              <a:latin typeface="DM Sans Bold"/>
              <a:ea typeface="DM Sans Bold"/>
              <a:cs typeface="DM Sans Bold"/>
              <a:sym typeface="DM Sans Bold"/>
            </a:endParaRPr>
          </a:p>
          <a:p>
            <a:pPr algn="ctr">
              <a:lnSpc>
                <a:spcPts val="2800"/>
              </a:lnSpc>
            </a:pPr>
            <a:r>
              <a:rPr lang="en-US" sz="2000" i="1">
                <a:solidFill>
                  <a:srgbClr val="FFFFFF"/>
                </a:solidFill>
                <a:latin typeface="DM Sans Italics"/>
                <a:ea typeface="DM Sans Italics"/>
                <a:cs typeface="DM Sans Italics"/>
                <a:sym typeface="DM Sans Italics"/>
              </a:rPr>
              <a:t>Kennismakingsspellen &amp; samenwerken</a:t>
            </a:r>
          </a:p>
          <a:p>
            <a:pPr algn="l">
              <a:lnSpc>
                <a:spcPts val="2800"/>
              </a:lnSpc>
            </a:pPr>
            <a:r>
              <a:rPr lang="en-US" sz="2000">
                <a:solidFill>
                  <a:srgbClr val="FFFFFF"/>
                </a:solidFill>
                <a:latin typeface="DM Sans"/>
                <a:ea typeface="DM Sans"/>
                <a:cs typeface="DM Sans"/>
                <a:sym typeface="DM Sans"/>
              </a:rPr>
              <a:t> </a:t>
            </a:r>
          </a:p>
          <a:p>
            <a:pPr algn="ctr">
              <a:lnSpc>
                <a:spcPts val="2660"/>
              </a:lnSpc>
            </a:pPr>
            <a:r>
              <a:rPr lang="en-US" sz="1900">
                <a:solidFill>
                  <a:srgbClr val="FFFFFF"/>
                </a:solidFill>
                <a:latin typeface="DM Sans"/>
                <a:ea typeface="DM Sans"/>
                <a:cs typeface="DM Sans"/>
                <a:sym typeface="DM Sans"/>
              </a:rPr>
              <a:t>De leerlingen die wat buiten de groep vallen, delen we in bij de leerlingen die een sleutelrol in de klas vervullen voor een betere integratie. Dit is eventueel aan te vullen met het vormen van een steungroep, zoals beschreven bij secundaire preventie. </a:t>
            </a:r>
          </a:p>
          <a:p>
            <a:pPr algn="ctr">
              <a:lnSpc>
                <a:spcPts val="2660"/>
              </a:lnSpc>
            </a:pPr>
            <a:r>
              <a:rPr lang="en-US" sz="1900">
                <a:solidFill>
                  <a:srgbClr val="FFFFFF"/>
                </a:solidFill>
                <a:latin typeface="DM Sans"/>
                <a:ea typeface="DM Sans"/>
                <a:cs typeface="DM Sans"/>
                <a:sym typeface="DM Sans"/>
              </a:rPr>
              <a:t> </a:t>
            </a:r>
          </a:p>
          <a:p>
            <a:pPr algn="ctr">
              <a:lnSpc>
                <a:spcPts val="2660"/>
              </a:lnSpc>
            </a:pPr>
            <a:r>
              <a:rPr lang="en-US" sz="1900">
                <a:solidFill>
                  <a:srgbClr val="FFFFFF"/>
                </a:solidFill>
                <a:latin typeface="DM Sans"/>
                <a:ea typeface="DM Sans"/>
                <a:cs typeface="DM Sans"/>
                <a:sym typeface="DM Sans"/>
              </a:rPr>
              <a:t>Bij de (hernieuwde) kennismaking wordt benadrukt, dat ook al zal groep 8 aan het einde van het schooljaar afzwaaien, het voor het goed functioneren van de klas noodzakelijk is, om tot het eind van het schooljaar rekening met elkaar te houden. </a:t>
            </a:r>
          </a:p>
          <a:p>
            <a:pPr algn="ctr">
              <a:lnSpc>
                <a:spcPts val="2660"/>
              </a:lnSpc>
            </a:pPr>
            <a:r>
              <a:rPr lang="en-US" sz="1900">
                <a:solidFill>
                  <a:srgbClr val="FFFFFF"/>
                </a:solidFill>
                <a:latin typeface="DM Sans"/>
                <a:ea typeface="DM Sans"/>
                <a:cs typeface="DM Sans"/>
                <a:sym typeface="DM Sans"/>
              </a:rPr>
              <a:t> </a:t>
            </a:r>
          </a:p>
          <a:p>
            <a:pPr algn="ctr">
              <a:lnSpc>
                <a:spcPts val="2660"/>
              </a:lnSpc>
            </a:pPr>
            <a:r>
              <a:rPr lang="en-US" sz="1900">
                <a:solidFill>
                  <a:srgbClr val="FFFFFF"/>
                </a:solidFill>
                <a:latin typeface="DM Sans"/>
                <a:ea typeface="DM Sans"/>
                <a:cs typeface="DM Sans"/>
                <a:sym typeface="DM Sans"/>
              </a:rPr>
              <a:t>Wanneer er sprake van vooruitgang is, gaan we met de klas een activiteit plannen zoals geocoaching of naar een escaperoom. Bij dit uitje staat plezier voorop maar het is ingericht op samenwerken.  </a:t>
            </a:r>
          </a:p>
          <a:p>
            <a:pPr algn="ctr">
              <a:lnSpc>
                <a:spcPts val="2660"/>
              </a:lnSpc>
            </a:pPr>
            <a:r>
              <a:rPr lang="en-US" sz="1900">
                <a:solidFill>
                  <a:srgbClr val="FFFFFF"/>
                </a:solidFill>
                <a:latin typeface="DM Sans"/>
                <a:ea typeface="DM Sans"/>
                <a:cs typeface="DM Sans"/>
                <a:sym typeface="DM Sans"/>
              </a:rPr>
              <a:t>Het SEL-domein waar deze interventie onder valt is: hanteren van relaties. In deze fase wordt de nadruk o.a. gelegd op relaties/vriendschappen opbouwen en handhaven. Er dient onderling een band te worden opgebouwd en er wordt gewerkt aan de band tussen de leerkracht en de leerlingen. </a:t>
            </a:r>
          </a:p>
          <a:p>
            <a:pPr algn="ctr">
              <a:lnSpc>
                <a:spcPts val="2800"/>
              </a:lnSpc>
            </a:pPr>
            <a:endParaRPr lang="en-US" sz="1900">
              <a:solidFill>
                <a:srgbClr val="FFFFFF"/>
              </a:solidFill>
              <a:latin typeface="DM Sans"/>
              <a:ea typeface="DM Sans"/>
              <a:cs typeface="DM Sans"/>
              <a:sym typeface="DM Sans"/>
            </a:endParaRPr>
          </a:p>
          <a:p>
            <a:pPr algn="ctr">
              <a:lnSpc>
                <a:spcPts val="2800"/>
              </a:lnSpc>
            </a:pPr>
            <a:endParaRPr lang="en-US" sz="1900">
              <a:solidFill>
                <a:srgbClr val="FFFFFF"/>
              </a:solidFill>
              <a:latin typeface="DM Sans"/>
              <a:ea typeface="DM Sans"/>
              <a:cs typeface="DM Sans"/>
              <a:sym typeface="DM Sans"/>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7/8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10731271" y="3031325"/>
            <a:ext cx="13329773" cy="13677939"/>
          </a:xfrm>
          <a:custGeom>
            <a:avLst/>
            <a:gdLst/>
            <a:ahLst/>
            <a:cxnLst/>
            <a:rect l="l" t="t" r="r" b="b"/>
            <a:pathLst>
              <a:path w="13329773" h="13677939">
                <a:moveTo>
                  <a:pt x="0" y="0"/>
                </a:moveTo>
                <a:lnTo>
                  <a:pt x="13329773" y="0"/>
                </a:lnTo>
                <a:lnTo>
                  <a:pt x="13329773" y="13677939"/>
                </a:lnTo>
                <a:lnTo>
                  <a:pt x="0" y="13677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6" name="Group 6"/>
          <p:cNvGrpSpPr/>
          <p:nvPr/>
        </p:nvGrpSpPr>
        <p:grpSpPr>
          <a:xfrm>
            <a:off x="2561731" y="1555807"/>
            <a:ext cx="11661031" cy="7476562"/>
            <a:chOff x="0" y="0"/>
            <a:chExt cx="3071218" cy="1969136"/>
          </a:xfrm>
        </p:grpSpPr>
        <p:sp>
          <p:nvSpPr>
            <p:cNvPr id="7" name="Freeform 7"/>
            <p:cNvSpPr/>
            <p:nvPr/>
          </p:nvSpPr>
          <p:spPr>
            <a:xfrm>
              <a:off x="0" y="0"/>
              <a:ext cx="3071218" cy="1969136"/>
            </a:xfrm>
            <a:custGeom>
              <a:avLst/>
              <a:gdLst/>
              <a:ahLst/>
              <a:cxnLst/>
              <a:rect l="l" t="t" r="r" b="b"/>
              <a:pathLst>
                <a:path w="3071218" h="1969136">
                  <a:moveTo>
                    <a:pt x="0" y="0"/>
                  </a:moveTo>
                  <a:lnTo>
                    <a:pt x="3071218" y="0"/>
                  </a:lnTo>
                  <a:lnTo>
                    <a:pt x="3071218" y="1969136"/>
                  </a:lnTo>
                  <a:lnTo>
                    <a:pt x="0" y="1969136"/>
                  </a:lnTo>
                  <a:close/>
                </a:path>
              </a:pathLst>
            </a:custGeom>
            <a:solidFill>
              <a:srgbClr val="231F20"/>
            </a:solidFill>
          </p:spPr>
        </p:sp>
        <p:sp>
          <p:nvSpPr>
            <p:cNvPr id="8" name="TextBox 8"/>
            <p:cNvSpPr txBox="1"/>
            <p:nvPr/>
          </p:nvSpPr>
          <p:spPr>
            <a:xfrm>
              <a:off x="0" y="-19050"/>
              <a:ext cx="3071218" cy="19881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6437583" y="8488266"/>
            <a:ext cx="1543050" cy="15430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11" name="TextBox 11"/>
          <p:cNvSpPr txBox="1"/>
          <p:nvPr/>
        </p:nvSpPr>
        <p:spPr>
          <a:xfrm>
            <a:off x="5347562" y="177338"/>
            <a:ext cx="9619684" cy="914041"/>
          </a:xfrm>
          <a:prstGeom prst="rect">
            <a:avLst/>
          </a:prstGeom>
        </p:spPr>
        <p:txBody>
          <a:bodyPr lIns="0" tIns="0" rIns="0" bIns="0" rtlCol="0" anchor="t">
            <a:spAutoFit/>
          </a:bodyPr>
          <a:lstStyle/>
          <a:p>
            <a:pPr marL="0" lvl="0" indent="0" algn="l">
              <a:lnSpc>
                <a:spcPts val="7496"/>
              </a:lnSpc>
              <a:spcBef>
                <a:spcPct val="0"/>
              </a:spcBef>
            </a:pPr>
            <a:r>
              <a:rPr lang="en-US" sz="5432" spc="532">
                <a:solidFill>
                  <a:srgbClr val="231F20"/>
                </a:solidFill>
                <a:latin typeface="Oswald"/>
                <a:ea typeface="Oswald"/>
                <a:cs typeface="Oswald"/>
                <a:sym typeface="Oswald"/>
              </a:rPr>
              <a:t>INTERVENTIES</a:t>
            </a:r>
          </a:p>
        </p:txBody>
      </p:sp>
      <p:sp>
        <p:nvSpPr>
          <p:cNvPr id="12" name="TextBox 12"/>
          <p:cNvSpPr txBox="1"/>
          <p:nvPr/>
        </p:nvSpPr>
        <p:spPr>
          <a:xfrm>
            <a:off x="3050501" y="2275038"/>
            <a:ext cx="10145914" cy="6090285"/>
          </a:xfrm>
          <a:prstGeom prst="rect">
            <a:avLst/>
          </a:prstGeom>
        </p:spPr>
        <p:txBody>
          <a:bodyPr lIns="0" tIns="0" rIns="0" bIns="0" rtlCol="0" anchor="t">
            <a:spAutoFit/>
          </a:bodyPr>
          <a:lstStyle/>
          <a:p>
            <a:pPr algn="ctr">
              <a:lnSpc>
                <a:spcPts val="3079"/>
              </a:lnSpc>
            </a:pPr>
            <a:r>
              <a:rPr lang="en-US" sz="2199" b="1">
                <a:solidFill>
                  <a:srgbClr val="FFFFFF"/>
                </a:solidFill>
                <a:latin typeface="DM Sans Bold"/>
                <a:ea typeface="DM Sans Bold"/>
                <a:cs typeface="DM Sans Bold"/>
                <a:sym typeface="DM Sans Bold"/>
              </a:rPr>
              <a:t>Interventie 3</a:t>
            </a:r>
          </a:p>
          <a:p>
            <a:pPr algn="ctr">
              <a:lnSpc>
                <a:spcPts val="3079"/>
              </a:lnSpc>
            </a:pPr>
            <a:endParaRPr lang="en-US" sz="2199" b="1">
              <a:solidFill>
                <a:srgbClr val="FFFFFF"/>
              </a:solidFill>
              <a:latin typeface="DM Sans Bold"/>
              <a:ea typeface="DM Sans Bold"/>
              <a:cs typeface="DM Sans Bold"/>
              <a:sym typeface="DM Sans Bold"/>
            </a:endParaRPr>
          </a:p>
          <a:p>
            <a:pPr algn="ctr">
              <a:lnSpc>
                <a:spcPts val="3079"/>
              </a:lnSpc>
            </a:pPr>
            <a:r>
              <a:rPr lang="en-US" sz="2199" i="1">
                <a:solidFill>
                  <a:srgbClr val="FFFFFF"/>
                </a:solidFill>
                <a:latin typeface="DM Sans Italics"/>
                <a:ea typeface="DM Sans Italics"/>
                <a:cs typeface="DM Sans Italics"/>
                <a:sym typeface="DM Sans Italics"/>
              </a:rPr>
              <a:t>De teruggetrokken leerling</a:t>
            </a:r>
          </a:p>
          <a:p>
            <a:pPr algn="ctr">
              <a:lnSpc>
                <a:spcPts val="3079"/>
              </a:lnSpc>
            </a:pPr>
            <a:r>
              <a:rPr lang="en-US" sz="2199">
                <a:solidFill>
                  <a:srgbClr val="FFFFFF"/>
                </a:solidFill>
                <a:latin typeface="DM Sans"/>
                <a:ea typeface="DM Sans"/>
                <a:cs typeface="DM Sans"/>
                <a:sym typeface="DM Sans"/>
              </a:rPr>
              <a:t> </a:t>
            </a:r>
          </a:p>
          <a:p>
            <a:pPr algn="l">
              <a:lnSpc>
                <a:spcPts val="3079"/>
              </a:lnSpc>
            </a:pPr>
            <a:endParaRPr lang="en-US" sz="2199">
              <a:solidFill>
                <a:srgbClr val="FFFFFF"/>
              </a:solidFill>
              <a:latin typeface="DM Sans"/>
              <a:ea typeface="DM Sans"/>
              <a:cs typeface="DM Sans"/>
              <a:sym typeface="DM Sans"/>
            </a:endParaRPr>
          </a:p>
          <a:p>
            <a:pPr algn="ctr">
              <a:lnSpc>
                <a:spcPts val="3079"/>
              </a:lnSpc>
            </a:pPr>
            <a:r>
              <a:rPr lang="en-US" sz="2199">
                <a:solidFill>
                  <a:srgbClr val="FFFFFF"/>
                </a:solidFill>
                <a:latin typeface="DM Sans"/>
                <a:ea typeface="DM Sans"/>
                <a:cs typeface="DM Sans"/>
                <a:sym typeface="DM Sans"/>
              </a:rPr>
              <a:t>De afweging of er instanties buiten de school bij moeten worden ingeschakeld maakt de leerkracht samen met de Ib-er of een ervaren leerkracht uit het team. Dit doen we  om enigszins een rode draad te waarborgen in geval van ziekte van een van de leerkracht en omdat het natuurlijk een ingrijpende afweging is. Natuurlijke volgen we in de basis de voorgeschreven route uit de meldcode kindermishandeling en huiselijk geweld, in de basis te zien op de volgende sheet. </a:t>
            </a:r>
          </a:p>
          <a:p>
            <a:pPr algn="l">
              <a:lnSpc>
                <a:spcPts val="2800"/>
              </a:lnSpc>
            </a:pPr>
            <a:r>
              <a:rPr lang="en-US" sz="2000">
                <a:solidFill>
                  <a:srgbClr val="FFFFFF"/>
                </a:solidFill>
                <a:latin typeface="Montserrat Light"/>
                <a:ea typeface="Montserrat Light"/>
                <a:cs typeface="Montserrat Light"/>
                <a:sym typeface="Montserrat Light"/>
              </a:rPr>
              <a:t> </a:t>
            </a:r>
          </a:p>
          <a:p>
            <a:pPr algn="l">
              <a:lnSpc>
                <a:spcPts val="2800"/>
              </a:lnSpc>
            </a:pPr>
            <a:r>
              <a:rPr lang="en-US" sz="2000">
                <a:solidFill>
                  <a:srgbClr val="FFFFFF"/>
                </a:solidFill>
                <a:latin typeface="Montserrat Light"/>
                <a:ea typeface="Montserrat Light"/>
                <a:cs typeface="Montserrat Light"/>
                <a:sym typeface="Montserrat Light"/>
              </a:rPr>
              <a:t>  </a:t>
            </a:r>
          </a:p>
          <a:p>
            <a:pPr algn="ctr">
              <a:lnSpc>
                <a:spcPts val="2800"/>
              </a:lnSpc>
            </a:pPr>
            <a:endParaRPr lang="en-US" sz="2000">
              <a:solidFill>
                <a:srgbClr val="FFFFFF"/>
              </a:solidFill>
              <a:latin typeface="Montserrat Light"/>
              <a:ea typeface="Montserrat Light"/>
              <a:cs typeface="Montserrat Light"/>
              <a:sym typeface="Montserrat Light"/>
            </a:endParaRPr>
          </a:p>
          <a:p>
            <a:pPr algn="ctr">
              <a:lnSpc>
                <a:spcPts val="2800"/>
              </a:lnSpc>
            </a:pPr>
            <a:endParaRPr lang="en-US" sz="2000">
              <a:solidFill>
                <a:srgbClr val="FFFFFF"/>
              </a:solidFill>
              <a:latin typeface="Montserrat Light"/>
              <a:ea typeface="Montserrat Light"/>
              <a:cs typeface="Montserrat Light"/>
              <a:sym typeface="Montserrat Light"/>
            </a:endParaRPr>
          </a:p>
        </p:txBody>
      </p:sp>
      <p:sp>
        <p:nvSpPr>
          <p:cNvPr id="13" name="TextBox 13"/>
          <p:cNvSpPr txBox="1"/>
          <p:nvPr/>
        </p:nvSpPr>
        <p:spPr>
          <a:xfrm>
            <a:off x="1574851" y="186863"/>
            <a:ext cx="5370485" cy="846954"/>
          </a:xfrm>
          <a:prstGeom prst="rect">
            <a:avLst/>
          </a:prstGeom>
        </p:spPr>
        <p:txBody>
          <a:bodyPr lIns="0" tIns="0" rIns="0" bIns="0" rtlCol="0" anchor="t">
            <a:spAutoFit/>
          </a:bodyPr>
          <a:lstStyle/>
          <a:p>
            <a:pPr marL="0" lvl="0" indent="0" algn="l">
              <a:lnSpc>
                <a:spcPts val="6946"/>
              </a:lnSpc>
              <a:spcBef>
                <a:spcPct val="0"/>
              </a:spcBef>
            </a:pPr>
            <a:r>
              <a:rPr lang="en-US" sz="5033" b="1">
                <a:solidFill>
                  <a:srgbClr val="231F20"/>
                </a:solidFill>
                <a:latin typeface="Oswald Bold"/>
                <a:ea typeface="Oswald Bold"/>
                <a:cs typeface="Oswald Bold"/>
                <a:sym typeface="Oswald Bold"/>
              </a:rPr>
              <a:t>GROEP 7/8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024224" y="6013440"/>
            <a:ext cx="10868037" cy="1086803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6345955" y="-6213353"/>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6870671">
            <a:off x="12312300" y="4033826"/>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a:ln cap="sq">
            <a:noFill/>
            <a:prstDash val="solid"/>
            <a:miter/>
          </a:ln>
        </p:spPr>
      </p:sp>
      <p:sp>
        <p:nvSpPr>
          <p:cNvPr id="11" name="Freeform 11"/>
          <p:cNvSpPr/>
          <p:nvPr/>
        </p:nvSpPr>
        <p:spPr>
          <a:xfrm>
            <a:off x="2986652" y="3017935"/>
            <a:ext cx="12314696" cy="4251129"/>
          </a:xfrm>
          <a:custGeom>
            <a:avLst/>
            <a:gdLst/>
            <a:ahLst/>
            <a:cxnLst/>
            <a:rect l="l" t="t" r="r" b="b"/>
            <a:pathLst>
              <a:path w="12314696" h="4251129">
                <a:moveTo>
                  <a:pt x="0" y="0"/>
                </a:moveTo>
                <a:lnTo>
                  <a:pt x="12314696" y="0"/>
                </a:lnTo>
                <a:lnTo>
                  <a:pt x="12314696" y="4251130"/>
                </a:lnTo>
                <a:lnTo>
                  <a:pt x="0" y="4251130"/>
                </a:lnTo>
                <a:lnTo>
                  <a:pt x="0" y="0"/>
                </a:lnTo>
                <a:close/>
              </a:path>
            </a:pathLst>
          </a:custGeom>
          <a:blipFill>
            <a:blip r:embed="rId5"/>
            <a:stretch>
              <a:fillRect/>
            </a:stretch>
          </a:blipFill>
          <a:ln cap="sq">
            <a:noFill/>
            <a:prstDash val="solid"/>
            <a:miter/>
          </a:ln>
        </p:spPr>
      </p:sp>
      <p:grpSp>
        <p:nvGrpSpPr>
          <p:cNvPr id="12" name="Group 12"/>
          <p:cNvGrpSpPr/>
          <p:nvPr/>
        </p:nvGrpSpPr>
        <p:grpSpPr>
          <a:xfrm>
            <a:off x="16487775" y="8486775"/>
            <a:ext cx="1543050" cy="154305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5143995" y="5586149"/>
            <a:ext cx="3718439" cy="3304960"/>
            <a:chOff x="0" y="0"/>
            <a:chExt cx="1363854" cy="1212198"/>
          </a:xfrm>
        </p:grpSpPr>
        <p:sp>
          <p:nvSpPr>
            <p:cNvPr id="5" name="Freeform 5"/>
            <p:cNvSpPr/>
            <p:nvPr/>
          </p:nvSpPr>
          <p:spPr>
            <a:xfrm>
              <a:off x="0" y="0"/>
              <a:ext cx="1363854" cy="1212198"/>
            </a:xfrm>
            <a:custGeom>
              <a:avLst/>
              <a:gdLst/>
              <a:ahLst/>
              <a:cxnLst/>
              <a:rect l="l" t="t" r="r" b="b"/>
              <a:pathLst>
                <a:path w="1363854" h="1212198">
                  <a:moveTo>
                    <a:pt x="64543" y="0"/>
                  </a:moveTo>
                  <a:lnTo>
                    <a:pt x="1299311" y="0"/>
                  </a:lnTo>
                  <a:cubicBezTo>
                    <a:pt x="1316429" y="0"/>
                    <a:pt x="1332846" y="6800"/>
                    <a:pt x="1344950" y="18904"/>
                  </a:cubicBezTo>
                  <a:cubicBezTo>
                    <a:pt x="1357054" y="31008"/>
                    <a:pt x="1363854" y="47425"/>
                    <a:pt x="1363854" y="64543"/>
                  </a:cubicBezTo>
                  <a:lnTo>
                    <a:pt x="1363854" y="1147655"/>
                  </a:lnTo>
                  <a:cubicBezTo>
                    <a:pt x="1363854" y="1183301"/>
                    <a:pt x="1334958" y="1212198"/>
                    <a:pt x="1299311" y="1212198"/>
                  </a:cubicBezTo>
                  <a:lnTo>
                    <a:pt x="64543" y="1212198"/>
                  </a:lnTo>
                  <a:cubicBezTo>
                    <a:pt x="47425" y="1212198"/>
                    <a:pt x="31008" y="1205398"/>
                    <a:pt x="18904" y="1193294"/>
                  </a:cubicBezTo>
                  <a:cubicBezTo>
                    <a:pt x="6800" y="1181190"/>
                    <a:pt x="0" y="1164773"/>
                    <a:pt x="0" y="1147655"/>
                  </a:cubicBezTo>
                  <a:lnTo>
                    <a:pt x="0" y="64543"/>
                  </a:lnTo>
                  <a:cubicBezTo>
                    <a:pt x="0" y="47425"/>
                    <a:pt x="6800" y="31008"/>
                    <a:pt x="18904" y="18904"/>
                  </a:cubicBezTo>
                  <a:cubicBezTo>
                    <a:pt x="31008" y="6800"/>
                    <a:pt x="47425" y="0"/>
                    <a:pt x="64543" y="0"/>
                  </a:cubicBezTo>
                  <a:close/>
                </a:path>
              </a:pathLst>
            </a:custGeom>
            <a:solidFill>
              <a:srgbClr val="F5C8A9">
                <a:alpha val="98824"/>
              </a:srgbClr>
            </a:solidFill>
          </p:spPr>
        </p:sp>
        <p:sp>
          <p:nvSpPr>
            <p:cNvPr id="6" name="TextBox 6"/>
            <p:cNvSpPr txBox="1"/>
            <p:nvPr/>
          </p:nvSpPr>
          <p:spPr>
            <a:xfrm>
              <a:off x="0" y="-19050"/>
              <a:ext cx="1363854" cy="1231248"/>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10454213" y="6362369"/>
            <a:ext cx="2932415" cy="847111"/>
            <a:chOff x="0" y="0"/>
            <a:chExt cx="1075555" cy="310705"/>
          </a:xfrm>
        </p:grpSpPr>
        <p:sp>
          <p:nvSpPr>
            <p:cNvPr id="8" name="Freeform 8"/>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9" name="TextBox 9"/>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10" name="TextBox 10"/>
          <p:cNvSpPr txBox="1"/>
          <p:nvPr/>
        </p:nvSpPr>
        <p:spPr>
          <a:xfrm>
            <a:off x="1538888" y="388571"/>
            <a:ext cx="14439839" cy="3241963"/>
          </a:xfrm>
          <a:prstGeom prst="rect">
            <a:avLst/>
          </a:prstGeom>
        </p:spPr>
        <p:txBody>
          <a:bodyPr lIns="0" tIns="0" rIns="0" bIns="0" rtlCol="0" anchor="t">
            <a:spAutoFit/>
          </a:bodyPr>
          <a:lstStyle/>
          <a:p>
            <a:pPr algn="ctr">
              <a:lnSpc>
                <a:spcPts val="13015"/>
              </a:lnSpc>
            </a:pPr>
            <a:r>
              <a:rPr lang="en-US" sz="9431" b="1" spc="924">
                <a:solidFill>
                  <a:srgbClr val="231F20"/>
                </a:solidFill>
                <a:latin typeface="Oswald Bold"/>
                <a:ea typeface="Oswald Bold"/>
                <a:cs typeface="Oswald Bold"/>
                <a:sym typeface="Oswald Bold"/>
              </a:rPr>
              <a:t>LEVENSWIJSHEDEN </a:t>
            </a:r>
          </a:p>
          <a:p>
            <a:pPr marL="0" lvl="0" indent="0" algn="ctr">
              <a:lnSpc>
                <a:spcPts val="13015"/>
              </a:lnSpc>
              <a:spcBef>
                <a:spcPct val="0"/>
              </a:spcBef>
            </a:pPr>
            <a:r>
              <a:rPr lang="en-US" sz="9431" b="1" spc="924">
                <a:solidFill>
                  <a:srgbClr val="231F20"/>
                </a:solidFill>
                <a:latin typeface="Oswald Bold"/>
                <a:ea typeface="Oswald Bold"/>
                <a:cs typeface="Oswald Bold"/>
                <a:sym typeface="Oswald Bold"/>
              </a:rPr>
              <a:t>IKC DE HORIZON </a:t>
            </a:r>
          </a:p>
        </p:txBody>
      </p:sp>
      <p:grpSp>
        <p:nvGrpSpPr>
          <p:cNvPr id="11" name="Group 11"/>
          <p:cNvGrpSpPr/>
          <p:nvPr/>
        </p:nvGrpSpPr>
        <p:grpSpPr>
          <a:xfrm>
            <a:off x="9898122" y="3630534"/>
            <a:ext cx="3641501" cy="3608095"/>
            <a:chOff x="0" y="0"/>
            <a:chExt cx="1335635" cy="1323382"/>
          </a:xfrm>
        </p:grpSpPr>
        <p:sp>
          <p:nvSpPr>
            <p:cNvPr id="12" name="Freeform 12"/>
            <p:cNvSpPr/>
            <p:nvPr/>
          </p:nvSpPr>
          <p:spPr>
            <a:xfrm>
              <a:off x="0" y="0"/>
              <a:ext cx="1335635" cy="1323382"/>
            </a:xfrm>
            <a:custGeom>
              <a:avLst/>
              <a:gdLst/>
              <a:ahLst/>
              <a:cxnLst/>
              <a:rect l="l" t="t" r="r" b="b"/>
              <a:pathLst>
                <a:path w="1335635" h="1323382">
                  <a:moveTo>
                    <a:pt x="65907" y="0"/>
                  </a:moveTo>
                  <a:lnTo>
                    <a:pt x="1269728" y="0"/>
                  </a:lnTo>
                  <a:cubicBezTo>
                    <a:pt x="1306127" y="0"/>
                    <a:pt x="1335635" y="29507"/>
                    <a:pt x="1335635" y="65907"/>
                  </a:cubicBezTo>
                  <a:lnTo>
                    <a:pt x="1335635" y="1257475"/>
                  </a:lnTo>
                  <a:cubicBezTo>
                    <a:pt x="1335635" y="1293875"/>
                    <a:pt x="1306127" y="1323382"/>
                    <a:pt x="1269728" y="1323382"/>
                  </a:cubicBezTo>
                  <a:lnTo>
                    <a:pt x="65907" y="1323382"/>
                  </a:lnTo>
                  <a:cubicBezTo>
                    <a:pt x="29507" y="1323382"/>
                    <a:pt x="0" y="1293875"/>
                    <a:pt x="0" y="1257475"/>
                  </a:cubicBezTo>
                  <a:lnTo>
                    <a:pt x="0" y="65907"/>
                  </a:lnTo>
                  <a:cubicBezTo>
                    <a:pt x="0" y="29507"/>
                    <a:pt x="29507" y="0"/>
                    <a:pt x="65907" y="0"/>
                  </a:cubicBezTo>
                  <a:close/>
                </a:path>
              </a:pathLst>
            </a:custGeom>
            <a:solidFill>
              <a:srgbClr val="E99C5C">
                <a:alpha val="98824"/>
              </a:srgbClr>
            </a:solidFill>
          </p:spPr>
        </p:sp>
        <p:sp>
          <p:nvSpPr>
            <p:cNvPr id="13" name="TextBox 13"/>
            <p:cNvSpPr txBox="1"/>
            <p:nvPr/>
          </p:nvSpPr>
          <p:spPr>
            <a:xfrm>
              <a:off x="0" y="-19050"/>
              <a:ext cx="1335635" cy="1342432"/>
            </a:xfrm>
            <a:prstGeom prst="rect">
              <a:avLst/>
            </a:prstGeom>
          </p:spPr>
          <p:txBody>
            <a:bodyPr lIns="50800" tIns="50800" rIns="50800" bIns="50800" rtlCol="0" anchor="ctr"/>
            <a:lstStyle/>
            <a:p>
              <a:pPr algn="ctr">
                <a:lnSpc>
                  <a:spcPts val="2859"/>
                </a:lnSpc>
              </a:pPr>
              <a:endParaRPr/>
            </a:p>
          </p:txBody>
        </p:sp>
      </p:grpSp>
      <p:sp>
        <p:nvSpPr>
          <p:cNvPr id="14" name="Freeform 14"/>
          <p:cNvSpPr/>
          <p:nvPr/>
        </p:nvSpPr>
        <p:spPr>
          <a:xfrm rot="887923">
            <a:off x="-6187757" y="6737062"/>
            <a:ext cx="11986688" cy="12299773"/>
          </a:xfrm>
          <a:custGeom>
            <a:avLst/>
            <a:gdLst/>
            <a:ahLst/>
            <a:cxnLst/>
            <a:rect l="l" t="t" r="r" b="b"/>
            <a:pathLst>
              <a:path w="11986688" h="12299773">
                <a:moveTo>
                  <a:pt x="0" y="0"/>
                </a:moveTo>
                <a:lnTo>
                  <a:pt x="11986688" y="0"/>
                </a:lnTo>
                <a:lnTo>
                  <a:pt x="11986688" y="12299773"/>
                </a:lnTo>
                <a:lnTo>
                  <a:pt x="0" y="1229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5" name="Group 15"/>
          <p:cNvGrpSpPr/>
          <p:nvPr/>
        </p:nvGrpSpPr>
        <p:grpSpPr>
          <a:xfrm>
            <a:off x="389868" y="3630534"/>
            <a:ext cx="3718439" cy="2331673"/>
            <a:chOff x="0" y="0"/>
            <a:chExt cx="1363854" cy="855214"/>
          </a:xfrm>
        </p:grpSpPr>
        <p:sp>
          <p:nvSpPr>
            <p:cNvPr id="16" name="Freeform 16"/>
            <p:cNvSpPr/>
            <p:nvPr/>
          </p:nvSpPr>
          <p:spPr>
            <a:xfrm>
              <a:off x="0" y="0"/>
              <a:ext cx="1363854" cy="855214"/>
            </a:xfrm>
            <a:custGeom>
              <a:avLst/>
              <a:gdLst/>
              <a:ahLst/>
              <a:cxnLst/>
              <a:rect l="l" t="t" r="r" b="b"/>
              <a:pathLst>
                <a:path w="1363854" h="855214">
                  <a:moveTo>
                    <a:pt x="64543" y="0"/>
                  </a:moveTo>
                  <a:lnTo>
                    <a:pt x="1299311" y="0"/>
                  </a:lnTo>
                  <a:cubicBezTo>
                    <a:pt x="1316429" y="0"/>
                    <a:pt x="1332846" y="6800"/>
                    <a:pt x="1344950" y="18904"/>
                  </a:cubicBezTo>
                  <a:cubicBezTo>
                    <a:pt x="1357054" y="31008"/>
                    <a:pt x="1363854" y="47425"/>
                    <a:pt x="1363854" y="64543"/>
                  </a:cubicBezTo>
                  <a:lnTo>
                    <a:pt x="1363854" y="790671"/>
                  </a:lnTo>
                  <a:cubicBezTo>
                    <a:pt x="1363854" y="807789"/>
                    <a:pt x="1357054" y="824206"/>
                    <a:pt x="1344950" y="836310"/>
                  </a:cubicBezTo>
                  <a:cubicBezTo>
                    <a:pt x="1332846" y="848414"/>
                    <a:pt x="1316429" y="855214"/>
                    <a:pt x="1299311" y="855214"/>
                  </a:cubicBezTo>
                  <a:lnTo>
                    <a:pt x="64543" y="855214"/>
                  </a:lnTo>
                  <a:cubicBezTo>
                    <a:pt x="47425" y="855214"/>
                    <a:pt x="31008" y="848414"/>
                    <a:pt x="18904" y="836310"/>
                  </a:cubicBezTo>
                  <a:cubicBezTo>
                    <a:pt x="6800" y="824206"/>
                    <a:pt x="0" y="807789"/>
                    <a:pt x="0" y="790671"/>
                  </a:cubicBezTo>
                  <a:lnTo>
                    <a:pt x="0" y="64543"/>
                  </a:lnTo>
                  <a:cubicBezTo>
                    <a:pt x="0" y="47425"/>
                    <a:pt x="6800" y="31008"/>
                    <a:pt x="18904" y="18904"/>
                  </a:cubicBezTo>
                  <a:cubicBezTo>
                    <a:pt x="31008" y="6800"/>
                    <a:pt x="47425" y="0"/>
                    <a:pt x="64543" y="0"/>
                  </a:cubicBezTo>
                  <a:close/>
                </a:path>
              </a:pathLst>
            </a:custGeom>
            <a:solidFill>
              <a:srgbClr val="E99C5C">
                <a:alpha val="98824"/>
              </a:srgbClr>
            </a:solidFill>
          </p:spPr>
        </p:sp>
        <p:sp>
          <p:nvSpPr>
            <p:cNvPr id="17" name="TextBox 17"/>
            <p:cNvSpPr txBox="1"/>
            <p:nvPr/>
          </p:nvSpPr>
          <p:spPr>
            <a:xfrm>
              <a:off x="0" y="-19050"/>
              <a:ext cx="1363854" cy="874264"/>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4119507" y="6463525"/>
            <a:ext cx="3718439" cy="3304960"/>
            <a:chOff x="0" y="0"/>
            <a:chExt cx="1363854" cy="1212198"/>
          </a:xfrm>
        </p:grpSpPr>
        <p:sp>
          <p:nvSpPr>
            <p:cNvPr id="19" name="Freeform 19"/>
            <p:cNvSpPr/>
            <p:nvPr/>
          </p:nvSpPr>
          <p:spPr>
            <a:xfrm>
              <a:off x="0" y="0"/>
              <a:ext cx="1363854" cy="1212198"/>
            </a:xfrm>
            <a:custGeom>
              <a:avLst/>
              <a:gdLst/>
              <a:ahLst/>
              <a:cxnLst/>
              <a:rect l="l" t="t" r="r" b="b"/>
              <a:pathLst>
                <a:path w="1363854" h="1212198">
                  <a:moveTo>
                    <a:pt x="64543" y="0"/>
                  </a:moveTo>
                  <a:lnTo>
                    <a:pt x="1299311" y="0"/>
                  </a:lnTo>
                  <a:cubicBezTo>
                    <a:pt x="1316429" y="0"/>
                    <a:pt x="1332846" y="6800"/>
                    <a:pt x="1344950" y="18904"/>
                  </a:cubicBezTo>
                  <a:cubicBezTo>
                    <a:pt x="1357054" y="31008"/>
                    <a:pt x="1363854" y="47425"/>
                    <a:pt x="1363854" y="64543"/>
                  </a:cubicBezTo>
                  <a:lnTo>
                    <a:pt x="1363854" y="1147655"/>
                  </a:lnTo>
                  <a:cubicBezTo>
                    <a:pt x="1363854" y="1183301"/>
                    <a:pt x="1334958" y="1212198"/>
                    <a:pt x="1299311" y="1212198"/>
                  </a:cubicBezTo>
                  <a:lnTo>
                    <a:pt x="64543" y="1212198"/>
                  </a:lnTo>
                  <a:cubicBezTo>
                    <a:pt x="47425" y="1212198"/>
                    <a:pt x="31008" y="1205398"/>
                    <a:pt x="18904" y="1193294"/>
                  </a:cubicBezTo>
                  <a:cubicBezTo>
                    <a:pt x="6800" y="1181190"/>
                    <a:pt x="0" y="1164773"/>
                    <a:pt x="0" y="1147655"/>
                  </a:cubicBezTo>
                  <a:lnTo>
                    <a:pt x="0" y="64543"/>
                  </a:lnTo>
                  <a:cubicBezTo>
                    <a:pt x="0" y="47425"/>
                    <a:pt x="6800" y="31008"/>
                    <a:pt x="18904" y="18904"/>
                  </a:cubicBezTo>
                  <a:cubicBezTo>
                    <a:pt x="31008" y="6800"/>
                    <a:pt x="47425" y="0"/>
                    <a:pt x="64543" y="0"/>
                  </a:cubicBezTo>
                  <a:close/>
                </a:path>
              </a:pathLst>
            </a:custGeom>
            <a:solidFill>
              <a:srgbClr val="F5C8A9">
                <a:alpha val="98824"/>
              </a:srgbClr>
            </a:solidFill>
          </p:spPr>
        </p:sp>
        <p:sp>
          <p:nvSpPr>
            <p:cNvPr id="20" name="TextBox 20"/>
            <p:cNvSpPr txBox="1"/>
            <p:nvPr/>
          </p:nvSpPr>
          <p:spPr>
            <a:xfrm>
              <a:off x="0" y="-19050"/>
              <a:ext cx="1363854" cy="1231248"/>
            </a:xfrm>
            <a:prstGeom prst="rect">
              <a:avLst/>
            </a:prstGeom>
          </p:spPr>
          <p:txBody>
            <a:bodyPr lIns="50800" tIns="50800" rIns="50800" bIns="50800" rtlCol="0" anchor="ctr"/>
            <a:lstStyle/>
            <a:p>
              <a:pPr algn="ctr">
                <a:lnSpc>
                  <a:spcPts val="2859"/>
                </a:lnSpc>
              </a:pPr>
              <a:endParaRPr/>
            </a:p>
          </p:txBody>
        </p:sp>
      </p:grpSp>
      <p:sp>
        <p:nvSpPr>
          <p:cNvPr id="21" name="Freeform 2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5"/>
            <a:stretch>
              <a:fillRect/>
            </a:stretch>
          </a:blipFill>
        </p:spPr>
      </p:sp>
      <p:grpSp>
        <p:nvGrpSpPr>
          <p:cNvPr id="22" name="Group 22"/>
          <p:cNvGrpSpPr/>
          <p:nvPr/>
        </p:nvGrpSpPr>
        <p:grpSpPr>
          <a:xfrm>
            <a:off x="389868" y="257175"/>
            <a:ext cx="1543050" cy="1543050"/>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24" name="TextBox 24"/>
          <p:cNvSpPr txBox="1"/>
          <p:nvPr/>
        </p:nvSpPr>
        <p:spPr>
          <a:xfrm>
            <a:off x="10100684" y="3853397"/>
            <a:ext cx="3409854" cy="3114743"/>
          </a:xfrm>
          <a:prstGeom prst="rect">
            <a:avLst/>
          </a:prstGeom>
        </p:spPr>
        <p:txBody>
          <a:bodyPr lIns="0" tIns="0" rIns="0" bIns="0" rtlCol="0" anchor="t">
            <a:spAutoFit/>
          </a:bodyPr>
          <a:lstStyle/>
          <a:p>
            <a:pPr algn="l">
              <a:lnSpc>
                <a:spcPts val="3146"/>
              </a:lnSpc>
            </a:pPr>
            <a:r>
              <a:rPr lang="en-US" sz="2247">
                <a:solidFill>
                  <a:srgbClr val="100F0D"/>
                </a:solidFill>
                <a:latin typeface="DM Sans"/>
                <a:ea typeface="DM Sans"/>
                <a:cs typeface="DM Sans"/>
                <a:sym typeface="DM Sans"/>
              </a:rPr>
              <a:t>"Op onze school, wees vriendelijk en blij,</a:t>
            </a:r>
          </a:p>
          <a:p>
            <a:pPr algn="l">
              <a:lnSpc>
                <a:spcPts val="3146"/>
              </a:lnSpc>
            </a:pPr>
            <a:r>
              <a:rPr lang="en-US" sz="2247">
                <a:solidFill>
                  <a:srgbClr val="100F0D"/>
                </a:solidFill>
                <a:latin typeface="DM Sans"/>
                <a:ea typeface="DM Sans"/>
                <a:cs typeface="DM Sans"/>
                <a:sym typeface="DM Sans"/>
              </a:rPr>
              <a:t>Geen ruzie maken, dat maakt ons allemaal blij.</a:t>
            </a:r>
          </a:p>
          <a:p>
            <a:pPr algn="l">
              <a:lnSpc>
                <a:spcPts val="3146"/>
              </a:lnSpc>
            </a:pPr>
            <a:r>
              <a:rPr lang="en-US" sz="2247">
                <a:solidFill>
                  <a:srgbClr val="100F0D"/>
                </a:solidFill>
                <a:latin typeface="DM Sans"/>
                <a:ea typeface="DM Sans"/>
                <a:cs typeface="DM Sans"/>
                <a:sym typeface="DM Sans"/>
              </a:rPr>
              <a:t>Geen negatieve woorden, we zijn hier om te leren,</a:t>
            </a:r>
          </a:p>
          <a:p>
            <a:pPr algn="l">
              <a:lnSpc>
                <a:spcPts val="3146"/>
              </a:lnSpc>
            </a:pPr>
            <a:r>
              <a:rPr lang="en-US" sz="2247">
                <a:solidFill>
                  <a:srgbClr val="100F0D"/>
                </a:solidFill>
                <a:latin typeface="DM Sans"/>
                <a:ea typeface="DM Sans"/>
                <a:cs typeface="DM Sans"/>
                <a:sym typeface="DM Sans"/>
              </a:rPr>
              <a:t>Samen groeien, dat is wat we waarderen."</a:t>
            </a:r>
          </a:p>
        </p:txBody>
      </p:sp>
      <p:sp>
        <p:nvSpPr>
          <p:cNvPr id="25" name="TextBox 25"/>
          <p:cNvSpPr txBox="1"/>
          <p:nvPr/>
        </p:nvSpPr>
        <p:spPr>
          <a:xfrm>
            <a:off x="5348953" y="5657445"/>
            <a:ext cx="3409854" cy="3114743"/>
          </a:xfrm>
          <a:prstGeom prst="rect">
            <a:avLst/>
          </a:prstGeom>
        </p:spPr>
        <p:txBody>
          <a:bodyPr lIns="0" tIns="0" rIns="0" bIns="0" rtlCol="0" anchor="t">
            <a:spAutoFit/>
          </a:bodyPr>
          <a:lstStyle/>
          <a:p>
            <a:pPr algn="l">
              <a:lnSpc>
                <a:spcPts val="3146"/>
              </a:lnSpc>
            </a:pPr>
            <a:r>
              <a:rPr lang="en-US" sz="2247">
                <a:solidFill>
                  <a:srgbClr val="100F0D"/>
                </a:solidFill>
                <a:latin typeface="DM Sans"/>
                <a:ea typeface="DM Sans"/>
                <a:cs typeface="DM Sans"/>
                <a:sym typeface="DM Sans"/>
              </a:rPr>
              <a:t>"Met lieve woorden en een blije lach,</a:t>
            </a:r>
          </a:p>
          <a:p>
            <a:pPr algn="l">
              <a:lnSpc>
                <a:spcPts val="3146"/>
              </a:lnSpc>
            </a:pPr>
            <a:r>
              <a:rPr lang="en-US" sz="2247">
                <a:solidFill>
                  <a:srgbClr val="100F0D"/>
                </a:solidFill>
                <a:latin typeface="DM Sans"/>
                <a:ea typeface="DM Sans"/>
                <a:cs typeface="DM Sans"/>
                <a:sym typeface="DM Sans"/>
              </a:rPr>
              <a:t>Vertellen we wat we fijn vinden, elke dag.</a:t>
            </a:r>
          </a:p>
          <a:p>
            <a:pPr algn="l">
              <a:lnSpc>
                <a:spcPts val="3146"/>
              </a:lnSpc>
            </a:pPr>
            <a:r>
              <a:rPr lang="en-US" sz="2247">
                <a:solidFill>
                  <a:srgbClr val="100F0D"/>
                </a:solidFill>
                <a:latin typeface="DM Sans"/>
                <a:ea typeface="DM Sans"/>
                <a:cs typeface="DM Sans"/>
                <a:sym typeface="DM Sans"/>
              </a:rPr>
              <a:t>Vrienden worden blij, zonder gedoe of pijn,</a:t>
            </a:r>
          </a:p>
          <a:p>
            <a:pPr algn="l">
              <a:lnSpc>
                <a:spcPts val="3146"/>
              </a:lnSpc>
            </a:pPr>
            <a:r>
              <a:rPr lang="en-US" sz="2247">
                <a:solidFill>
                  <a:srgbClr val="100F0D"/>
                </a:solidFill>
                <a:latin typeface="DM Sans"/>
                <a:ea typeface="DM Sans"/>
                <a:cs typeface="DM Sans"/>
                <a:sym typeface="DM Sans"/>
              </a:rPr>
              <a:t>Samen plezier maken, dat vinden we fijn!"</a:t>
            </a:r>
          </a:p>
        </p:txBody>
      </p:sp>
      <p:sp>
        <p:nvSpPr>
          <p:cNvPr id="26" name="TextBox 26"/>
          <p:cNvSpPr txBox="1"/>
          <p:nvPr/>
        </p:nvSpPr>
        <p:spPr>
          <a:xfrm>
            <a:off x="494532" y="3853397"/>
            <a:ext cx="3509111" cy="1627182"/>
          </a:xfrm>
          <a:prstGeom prst="rect">
            <a:avLst/>
          </a:prstGeom>
        </p:spPr>
        <p:txBody>
          <a:bodyPr lIns="0" tIns="0" rIns="0" bIns="0" rtlCol="0" anchor="t">
            <a:spAutoFit/>
          </a:bodyPr>
          <a:lstStyle/>
          <a:p>
            <a:pPr algn="l">
              <a:lnSpc>
                <a:spcPts val="3237"/>
              </a:lnSpc>
            </a:pPr>
            <a:r>
              <a:rPr lang="en-US" sz="2312">
                <a:solidFill>
                  <a:srgbClr val="100F0D"/>
                </a:solidFill>
                <a:latin typeface="DM Sans"/>
                <a:ea typeface="DM Sans"/>
                <a:cs typeface="DM Sans"/>
                <a:sym typeface="DM Sans"/>
              </a:rPr>
              <a:t>Stil en aandachtig, zonder veel te kletsen, leren we elkaar kennen, zonder te petsen."</a:t>
            </a:r>
          </a:p>
        </p:txBody>
      </p:sp>
      <p:sp>
        <p:nvSpPr>
          <p:cNvPr id="27" name="TextBox 27"/>
          <p:cNvSpPr txBox="1"/>
          <p:nvPr/>
        </p:nvSpPr>
        <p:spPr>
          <a:xfrm>
            <a:off x="14287331" y="6731062"/>
            <a:ext cx="3382790" cy="2881647"/>
          </a:xfrm>
          <a:prstGeom prst="rect">
            <a:avLst/>
          </a:prstGeom>
        </p:spPr>
        <p:txBody>
          <a:bodyPr lIns="0" tIns="0" rIns="0" bIns="0" rtlCol="0" anchor="t">
            <a:spAutoFit/>
          </a:bodyPr>
          <a:lstStyle/>
          <a:p>
            <a:pPr algn="l">
              <a:lnSpc>
                <a:spcPts val="2869"/>
              </a:lnSpc>
            </a:pPr>
            <a:r>
              <a:rPr lang="en-US" sz="2049">
                <a:solidFill>
                  <a:srgbClr val="100F0D"/>
                </a:solidFill>
                <a:latin typeface="DM Sans"/>
                <a:ea typeface="DM Sans"/>
                <a:cs typeface="DM Sans"/>
                <a:sym typeface="DM Sans"/>
              </a:rPr>
              <a:t>"Als leraar kunnen we een brug bouwen,</a:t>
            </a:r>
          </a:p>
          <a:p>
            <a:pPr algn="l">
              <a:lnSpc>
                <a:spcPts val="2869"/>
              </a:lnSpc>
            </a:pPr>
            <a:r>
              <a:rPr lang="en-US" sz="2049">
                <a:solidFill>
                  <a:srgbClr val="100F0D"/>
                </a:solidFill>
                <a:latin typeface="DM Sans"/>
                <a:ea typeface="DM Sans"/>
                <a:cs typeface="DM Sans"/>
                <a:sym typeface="DM Sans"/>
              </a:rPr>
              <a:t>Om iedereen te helpen, dat is waar we van houden.</a:t>
            </a:r>
          </a:p>
          <a:p>
            <a:pPr algn="l">
              <a:lnSpc>
                <a:spcPts val="2869"/>
              </a:lnSpc>
            </a:pPr>
            <a:r>
              <a:rPr lang="en-US" sz="2049">
                <a:solidFill>
                  <a:srgbClr val="100F0D"/>
                </a:solidFill>
                <a:latin typeface="DM Sans"/>
                <a:ea typeface="DM Sans"/>
                <a:cs typeface="DM Sans"/>
                <a:sym typeface="DM Sans"/>
              </a:rPr>
              <a:t>Een taak voor de geïsoleerde, speciaal en fijn,</a:t>
            </a:r>
          </a:p>
          <a:p>
            <a:pPr algn="l">
              <a:lnSpc>
                <a:spcPts val="2869"/>
              </a:lnSpc>
            </a:pPr>
            <a:r>
              <a:rPr lang="en-US" sz="2049">
                <a:solidFill>
                  <a:srgbClr val="100F0D"/>
                </a:solidFill>
                <a:latin typeface="DM Sans"/>
                <a:ea typeface="DM Sans"/>
                <a:cs typeface="DM Sans"/>
                <a:sym typeface="DM Sans"/>
              </a:rPr>
              <a:t>Laat ze stralen en deel uitmaken van het festijn!"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5307472" y="6672678"/>
            <a:ext cx="7673056" cy="7673056"/>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932968" y="6317527"/>
            <a:ext cx="2238367" cy="2238367"/>
          </a:xfrm>
          <a:custGeom>
            <a:avLst/>
            <a:gdLst/>
            <a:ahLst/>
            <a:cxnLst/>
            <a:rect l="l" t="t" r="r" b="b"/>
            <a:pathLst>
              <a:path w="2238367" h="2238367">
                <a:moveTo>
                  <a:pt x="0" y="0"/>
                </a:moveTo>
                <a:lnTo>
                  <a:pt x="2238368" y="0"/>
                </a:lnTo>
                <a:lnTo>
                  <a:pt x="2238368"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571811" y="6888382"/>
            <a:ext cx="960682" cy="1052540"/>
          </a:xfrm>
          <a:custGeom>
            <a:avLst/>
            <a:gdLst/>
            <a:ahLst/>
            <a:cxnLst/>
            <a:rect l="l" t="t" r="r" b="b"/>
            <a:pathLst>
              <a:path w="960682" h="1052540">
                <a:moveTo>
                  <a:pt x="0" y="0"/>
                </a:moveTo>
                <a:lnTo>
                  <a:pt x="960682" y="0"/>
                </a:lnTo>
                <a:lnTo>
                  <a:pt x="960682" y="1052540"/>
                </a:lnTo>
                <a:lnTo>
                  <a:pt x="0" y="10525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358559"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4693037" y="7561227"/>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5177874" y="8074899"/>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1925340" y="8119856"/>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TextBox 10"/>
          <p:cNvSpPr txBox="1"/>
          <p:nvPr/>
        </p:nvSpPr>
        <p:spPr>
          <a:xfrm>
            <a:off x="0" y="1064036"/>
            <a:ext cx="18288000" cy="1165161"/>
          </a:xfrm>
          <a:prstGeom prst="rect">
            <a:avLst/>
          </a:prstGeom>
        </p:spPr>
        <p:txBody>
          <a:bodyPr lIns="0" tIns="0" rIns="0" bIns="0" rtlCol="0" anchor="t">
            <a:spAutoFit/>
          </a:bodyPr>
          <a:lstStyle/>
          <a:p>
            <a:pPr algn="ctr">
              <a:lnSpc>
                <a:spcPts val="9587"/>
              </a:lnSpc>
            </a:pPr>
            <a:r>
              <a:rPr lang="en-US" sz="6947" b="1" spc="368">
                <a:solidFill>
                  <a:srgbClr val="231F20"/>
                </a:solidFill>
                <a:latin typeface="Oswald Bold"/>
                <a:ea typeface="Oswald Bold"/>
                <a:cs typeface="Oswald Bold"/>
                <a:sym typeface="Oswald Bold"/>
              </a:rPr>
              <a:t>EVALUATIE INTERVENTIES</a:t>
            </a:r>
          </a:p>
        </p:txBody>
      </p:sp>
      <p:sp>
        <p:nvSpPr>
          <p:cNvPr id="11" name="TextBox 11"/>
          <p:cNvSpPr txBox="1"/>
          <p:nvPr/>
        </p:nvSpPr>
        <p:spPr>
          <a:xfrm>
            <a:off x="816912" y="2934122"/>
            <a:ext cx="16654175" cy="3122457"/>
          </a:xfrm>
          <a:prstGeom prst="rect">
            <a:avLst/>
          </a:prstGeom>
        </p:spPr>
        <p:txBody>
          <a:bodyPr lIns="0" tIns="0" rIns="0" bIns="0" rtlCol="0" anchor="t">
            <a:spAutoFit/>
          </a:bodyPr>
          <a:lstStyle/>
          <a:p>
            <a:pPr marL="556208" lvl="1" indent="-278104" algn="l">
              <a:lnSpc>
                <a:spcPts val="3555"/>
              </a:lnSpc>
              <a:buFont typeface="Arial"/>
              <a:buChar char="•"/>
            </a:pPr>
            <a:r>
              <a:rPr lang="en-US" sz="2576" i="1" spc="252">
                <a:solidFill>
                  <a:srgbClr val="6E675E"/>
                </a:solidFill>
                <a:latin typeface="DM Sans Italics"/>
                <a:ea typeface="DM Sans Italics"/>
                <a:cs typeface="DM Sans Italics"/>
                <a:sym typeface="DM Sans Italics"/>
              </a:rPr>
              <a:t>Tussentijdse evaluatie:</a:t>
            </a:r>
            <a:r>
              <a:rPr lang="en-US" sz="2576" spc="252">
                <a:solidFill>
                  <a:srgbClr val="6E675E"/>
                </a:solidFill>
                <a:latin typeface="DM Sans"/>
                <a:ea typeface="DM Sans"/>
                <a:cs typeface="DM Sans"/>
                <a:sym typeface="DM Sans"/>
              </a:rPr>
              <a:t> om de voortgang van de interventie te meten. </a:t>
            </a:r>
          </a:p>
          <a:p>
            <a:pPr marL="556208" lvl="1" indent="-278104" algn="l">
              <a:lnSpc>
                <a:spcPts val="3555"/>
              </a:lnSpc>
              <a:buFont typeface="Arial"/>
              <a:buChar char="•"/>
            </a:pPr>
            <a:r>
              <a:rPr lang="en-US" sz="2576" i="1" spc="252">
                <a:solidFill>
                  <a:srgbClr val="6E675E"/>
                </a:solidFill>
                <a:latin typeface="DM Sans Italics"/>
                <a:ea typeface="DM Sans Italics"/>
                <a:cs typeface="DM Sans Italics"/>
                <a:sym typeface="DM Sans Italics"/>
              </a:rPr>
              <a:t>Feedback verzamelen:</a:t>
            </a:r>
            <a:r>
              <a:rPr lang="en-US" sz="2576" spc="252">
                <a:solidFill>
                  <a:srgbClr val="6E675E"/>
                </a:solidFill>
                <a:latin typeface="DM Sans"/>
                <a:ea typeface="DM Sans"/>
                <a:cs typeface="DM Sans"/>
                <a:sym typeface="DM Sans"/>
              </a:rPr>
              <a:t> we verzamelen feedback via vragenlijsten van leerlingen. De vragen zijn specifieke gericht op de knelpunten in de betreffende klas. </a:t>
            </a:r>
          </a:p>
          <a:p>
            <a:pPr marL="556208" lvl="1" indent="-278104" algn="l">
              <a:lnSpc>
                <a:spcPts val="3555"/>
              </a:lnSpc>
              <a:buFont typeface="Arial"/>
              <a:buChar char="•"/>
            </a:pPr>
            <a:r>
              <a:rPr lang="en-US" sz="2576" i="1" spc="252">
                <a:solidFill>
                  <a:srgbClr val="6E675E"/>
                </a:solidFill>
                <a:latin typeface="DM Sans Italics"/>
                <a:ea typeface="DM Sans Italics"/>
                <a:cs typeface="DM Sans Italics"/>
                <a:sym typeface="DM Sans Italics"/>
              </a:rPr>
              <a:t>Observatie:</a:t>
            </a:r>
            <a:r>
              <a:rPr lang="en-US" sz="2576" spc="252">
                <a:solidFill>
                  <a:srgbClr val="6E675E"/>
                </a:solidFill>
                <a:latin typeface="DM Sans"/>
                <a:ea typeface="DM Sans"/>
                <a:cs typeface="DM Sans"/>
                <a:sym typeface="DM Sans"/>
              </a:rPr>
              <a:t> observeren van de groepsdynamiek door de groepsleerkracht en andere teamleden  </a:t>
            </a:r>
          </a:p>
          <a:p>
            <a:pPr marL="556208" lvl="1" indent="-278104" algn="l">
              <a:lnSpc>
                <a:spcPts val="3555"/>
              </a:lnSpc>
              <a:spcBef>
                <a:spcPct val="0"/>
              </a:spcBef>
              <a:buFont typeface="Arial"/>
              <a:buChar char="•"/>
            </a:pPr>
            <a:r>
              <a:rPr lang="en-US" sz="2576" i="1" spc="252">
                <a:solidFill>
                  <a:srgbClr val="6E675E"/>
                </a:solidFill>
                <a:latin typeface="DM Sans Italics"/>
                <a:ea typeface="DM Sans Italics"/>
                <a:cs typeface="DM Sans Italics"/>
                <a:sym typeface="DM Sans Italics"/>
              </a:rPr>
              <a:t>Ouderbetrokkenheid:</a:t>
            </a:r>
            <a:r>
              <a:rPr lang="en-US" sz="2576" spc="252">
                <a:solidFill>
                  <a:srgbClr val="6E675E"/>
                </a:solidFill>
                <a:latin typeface="DM Sans"/>
                <a:ea typeface="DM Sans"/>
                <a:cs typeface="DM Sans"/>
                <a:sym typeface="DM Sans"/>
              </a:rPr>
              <a:t> verzamelen van ervaringen van ouders in eventuele veranderingen in gedragen en welzijn van de kinderen.  </a:t>
            </a:r>
          </a:p>
        </p:txBody>
      </p:sp>
      <p:sp>
        <p:nvSpPr>
          <p:cNvPr id="12" name="Freeform 12"/>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rot="-4176364">
            <a:off x="-4105129" y="653023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15"/>
            <a:stretch>
              <a:fillRect/>
            </a:stretch>
          </a:blipFill>
        </p:spPr>
      </p:sp>
      <p:grpSp>
        <p:nvGrpSpPr>
          <p:cNvPr id="15" name="Group 15"/>
          <p:cNvGrpSpPr/>
          <p:nvPr/>
        </p:nvGrpSpPr>
        <p:grpSpPr>
          <a:xfrm>
            <a:off x="16133720" y="8256545"/>
            <a:ext cx="1543050" cy="15430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16">
                <a:alphaModFix amt="0"/>
              </a:blip>
              <a:stretch>
                <a:fillRect/>
              </a:stretch>
            </a:blipFill>
          </p:spPr>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705392" y="7333941"/>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005364" y="-6566607"/>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4251476" y="6209398"/>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1" name="Group 11"/>
          <p:cNvGrpSpPr/>
          <p:nvPr/>
        </p:nvGrpSpPr>
        <p:grpSpPr>
          <a:xfrm>
            <a:off x="16487775" y="8486775"/>
            <a:ext cx="1543050" cy="1543050"/>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3" name="TextBox 13"/>
          <p:cNvSpPr txBox="1"/>
          <p:nvPr/>
        </p:nvSpPr>
        <p:spPr>
          <a:xfrm>
            <a:off x="3257682" y="936434"/>
            <a:ext cx="12082182" cy="1182439"/>
          </a:xfrm>
          <a:prstGeom prst="rect">
            <a:avLst/>
          </a:prstGeom>
        </p:spPr>
        <p:txBody>
          <a:bodyPr lIns="0" tIns="0" rIns="0" bIns="0" rtlCol="0" anchor="t">
            <a:spAutoFit/>
          </a:bodyPr>
          <a:lstStyle/>
          <a:p>
            <a:pPr algn="l">
              <a:lnSpc>
                <a:spcPts val="9694"/>
              </a:lnSpc>
            </a:pPr>
            <a:r>
              <a:rPr lang="en-US" sz="7024" b="1" spc="688">
                <a:solidFill>
                  <a:srgbClr val="FFFFFF"/>
                </a:solidFill>
                <a:latin typeface="Oswald Bold"/>
                <a:ea typeface="Oswald Bold"/>
                <a:cs typeface="Oswald Bold"/>
                <a:sym typeface="Oswald Bold"/>
              </a:rPr>
              <a:t>BORGING EN MONITORING</a:t>
            </a:r>
          </a:p>
        </p:txBody>
      </p:sp>
      <p:sp>
        <p:nvSpPr>
          <p:cNvPr id="14" name="TextBox 14"/>
          <p:cNvSpPr txBox="1"/>
          <p:nvPr/>
        </p:nvSpPr>
        <p:spPr>
          <a:xfrm>
            <a:off x="1912976" y="2975909"/>
            <a:ext cx="14711462" cy="5855970"/>
          </a:xfrm>
          <a:prstGeom prst="rect">
            <a:avLst/>
          </a:prstGeom>
        </p:spPr>
        <p:txBody>
          <a:bodyPr lIns="0" tIns="0" rIns="0" bIns="0" rtlCol="0" anchor="t">
            <a:spAutoFit/>
          </a:bodyPr>
          <a:lstStyle/>
          <a:p>
            <a:pPr algn="just">
              <a:lnSpc>
                <a:spcPts val="3120"/>
              </a:lnSpc>
            </a:pPr>
            <a:r>
              <a:rPr lang="en-US" sz="2400">
                <a:solidFill>
                  <a:srgbClr val="FFFFFF"/>
                </a:solidFill>
                <a:latin typeface="DM Sans"/>
                <a:ea typeface="DM Sans"/>
                <a:cs typeface="DM Sans"/>
                <a:sym typeface="DM Sans"/>
              </a:rPr>
              <a:t>De borging van de sociale veiligheid wil zeggen dat we ervoor willen zorgen dat de sociale veiligheid gehandhaafd blijft binnen IKC De Horizon. Om dit te realiseren hebben we een aantal uitgangspunten opgenomen:  </a:t>
            </a:r>
          </a:p>
          <a:p>
            <a:pPr algn="just">
              <a:lnSpc>
                <a:spcPts val="3120"/>
              </a:lnSpc>
            </a:pPr>
            <a:endParaRPr lang="en-US" sz="2400">
              <a:solidFill>
                <a:srgbClr val="FFFFFF"/>
              </a:solidFill>
              <a:latin typeface="DM Sans"/>
              <a:ea typeface="DM Sans"/>
              <a:cs typeface="DM Sans"/>
              <a:sym typeface="DM Sans"/>
            </a:endParaRPr>
          </a:p>
          <a:p>
            <a:pPr marL="518160" lvl="1" indent="-259080" algn="just">
              <a:lnSpc>
                <a:spcPts val="3120"/>
              </a:lnSpc>
              <a:buFont typeface="Arial"/>
              <a:buChar char="•"/>
            </a:pPr>
            <a:r>
              <a:rPr lang="en-US" sz="2400">
                <a:solidFill>
                  <a:srgbClr val="FFFFFF"/>
                </a:solidFill>
                <a:latin typeface="DM Sans"/>
                <a:ea typeface="DM Sans"/>
                <a:cs typeface="DM Sans"/>
                <a:sym typeface="DM Sans"/>
              </a:rPr>
              <a:t>De verantwoordelijkheid voor een veilig schoolklimaat ligt primair bij de school. Veiligheid heeft daarom een vaste plek binnen ons schoolbeleid.  </a:t>
            </a:r>
          </a:p>
          <a:p>
            <a:pPr marL="518160" lvl="1" indent="-259080" algn="l">
              <a:lnSpc>
                <a:spcPts val="3120"/>
              </a:lnSpc>
              <a:buFont typeface="Arial"/>
              <a:buChar char="•"/>
            </a:pPr>
            <a:r>
              <a:rPr lang="en-US" sz="2400">
                <a:solidFill>
                  <a:srgbClr val="FFFFFF"/>
                </a:solidFill>
                <a:latin typeface="DM Sans"/>
                <a:ea typeface="DM Sans"/>
                <a:cs typeface="DM Sans"/>
                <a:sym typeface="DM Sans"/>
              </a:rPr>
              <a:t>We werken systematisch aan het waarborgen van sociale veiligheid  </a:t>
            </a:r>
          </a:p>
          <a:p>
            <a:pPr marL="518160" lvl="1" indent="-259080" algn="just">
              <a:lnSpc>
                <a:spcPts val="3120"/>
              </a:lnSpc>
              <a:buFont typeface="Arial"/>
              <a:buChar char="•"/>
            </a:pPr>
            <a:r>
              <a:rPr lang="en-US" sz="2400">
                <a:solidFill>
                  <a:srgbClr val="FFFFFF"/>
                </a:solidFill>
                <a:latin typeface="DM Sans"/>
                <a:ea typeface="DM Sans"/>
                <a:cs typeface="DM Sans"/>
                <a:sym typeface="DM Sans"/>
              </a:rPr>
              <a:t>Een veilig klimaat is een belangrijk onderdeel van de identiteit van onze school.  </a:t>
            </a:r>
          </a:p>
          <a:p>
            <a:pPr marL="518160" lvl="1" indent="-259080" algn="just">
              <a:lnSpc>
                <a:spcPts val="3120"/>
              </a:lnSpc>
              <a:buFont typeface="Arial"/>
              <a:buChar char="•"/>
            </a:pPr>
            <a:r>
              <a:rPr lang="en-US" sz="2400">
                <a:solidFill>
                  <a:srgbClr val="FFFFFF"/>
                </a:solidFill>
                <a:latin typeface="DM Sans"/>
                <a:ea typeface="DM Sans"/>
                <a:cs typeface="DM Sans"/>
                <a:sym typeface="DM Sans"/>
              </a:rPr>
              <a:t>Veilig leren, een veilig pedagogische klimaat en aandacht voor gedrag en groepsdynamica vraagt structureel aandacht, bewaking, onderhoud en professionalisering. </a:t>
            </a:r>
          </a:p>
          <a:p>
            <a:pPr marL="518160" lvl="1" indent="-259080" algn="just">
              <a:lnSpc>
                <a:spcPts val="3120"/>
              </a:lnSpc>
              <a:buFont typeface="Arial"/>
              <a:buChar char="•"/>
            </a:pPr>
            <a:r>
              <a:rPr lang="en-US" sz="2400">
                <a:solidFill>
                  <a:srgbClr val="FFFFFF"/>
                </a:solidFill>
                <a:latin typeface="DM Sans"/>
                <a:ea typeface="DM Sans"/>
                <a:cs typeface="DM Sans"/>
                <a:sym typeface="DM Sans"/>
              </a:rPr>
              <a:t>Ook ouderparticipatie speelt een belangrijke rol. Ons veiligheidsplan wordt jaarlijks geëvalueerd en geactualiseerd en voorgelegd ter instemming aan de MR. Verder spreken wij op thema-avonden met ouders over ons sociaal veiligheidsplan, waardoor ouders betrokken zijn bij het onderwerp en waar gewenst input kunnen leveren.  </a:t>
            </a:r>
          </a:p>
          <a:p>
            <a:pPr algn="just">
              <a:lnSpc>
                <a:spcPts val="3120"/>
              </a:lnSpc>
            </a:pPr>
            <a:endParaRPr lang="en-US" sz="2400">
              <a:solidFill>
                <a:srgbClr val="FFFFFF"/>
              </a:solidFill>
              <a:latin typeface="DM Sans"/>
              <a:ea typeface="DM Sans"/>
              <a:cs typeface="DM Sans"/>
              <a:sym typeface="D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43294" y="7014063"/>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6345955" y="-6213353"/>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4227175" y="8563315"/>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4079458" y="1045218"/>
            <a:ext cx="12082182" cy="1182439"/>
          </a:xfrm>
          <a:prstGeom prst="rect">
            <a:avLst/>
          </a:prstGeom>
        </p:spPr>
        <p:txBody>
          <a:bodyPr lIns="0" tIns="0" rIns="0" bIns="0" rtlCol="0" anchor="t">
            <a:spAutoFit/>
          </a:bodyPr>
          <a:lstStyle/>
          <a:p>
            <a:pPr algn="l">
              <a:lnSpc>
                <a:spcPts val="9694"/>
              </a:lnSpc>
            </a:pPr>
            <a:r>
              <a:rPr lang="en-US" sz="7024" b="1" spc="688">
                <a:solidFill>
                  <a:srgbClr val="FFFFFF"/>
                </a:solidFill>
                <a:latin typeface="Oswald Bold"/>
                <a:ea typeface="Oswald Bold"/>
                <a:cs typeface="Oswald Bold"/>
                <a:sym typeface="Oswald Bold"/>
              </a:rPr>
              <a:t>BORGING EN MONITORING</a:t>
            </a:r>
          </a:p>
        </p:txBody>
      </p:sp>
      <p:sp>
        <p:nvSpPr>
          <p:cNvPr id="11" name="Freeform 1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12" name="TextBox 12"/>
          <p:cNvSpPr txBox="1"/>
          <p:nvPr/>
        </p:nvSpPr>
        <p:spPr>
          <a:xfrm>
            <a:off x="4069235" y="2968667"/>
            <a:ext cx="11174060" cy="2184399"/>
          </a:xfrm>
          <a:prstGeom prst="rect">
            <a:avLst/>
          </a:prstGeom>
        </p:spPr>
        <p:txBody>
          <a:bodyPr lIns="0" tIns="0" rIns="0" bIns="0" rtlCol="0" anchor="t">
            <a:spAutoFit/>
          </a:bodyPr>
          <a:lstStyle/>
          <a:p>
            <a:pPr algn="l">
              <a:lnSpc>
                <a:spcPts val="3500"/>
              </a:lnSpc>
            </a:pPr>
            <a:r>
              <a:rPr lang="en-US" sz="2500">
                <a:solidFill>
                  <a:srgbClr val="FFFFFF"/>
                </a:solidFill>
                <a:latin typeface="DM Sans"/>
                <a:ea typeface="DM Sans"/>
                <a:cs typeface="DM Sans"/>
                <a:sym typeface="DM Sans"/>
              </a:rPr>
              <a:t>Alle scholen voor basis-, voortgezet en (voortgezet) speciaal onderwijs moeten ieder jaar onderzoeken of hun leerlingen zich sociaal veilig voelen. De school kan zelf kiezen welk instrument ze van welke aanbieder gebruikt. De school moet ervoor zorgen dat de inspectie uiterlijk op 1 juli een samenvatting van deze monitor-gegevens krijgt. </a:t>
            </a:r>
          </a:p>
        </p:txBody>
      </p:sp>
      <p:sp>
        <p:nvSpPr>
          <p:cNvPr id="13" name="TextBox 13"/>
          <p:cNvSpPr txBox="1"/>
          <p:nvPr/>
        </p:nvSpPr>
        <p:spPr>
          <a:xfrm>
            <a:off x="4069235" y="5668646"/>
            <a:ext cx="11270629" cy="3589654"/>
          </a:xfrm>
          <a:prstGeom prst="rect">
            <a:avLst/>
          </a:prstGeom>
        </p:spPr>
        <p:txBody>
          <a:bodyPr lIns="0" tIns="0" rIns="0" bIns="0" rtlCol="0" anchor="t">
            <a:spAutoFit/>
          </a:bodyPr>
          <a:lstStyle/>
          <a:p>
            <a:pPr algn="l">
              <a:lnSpc>
                <a:spcPts val="3220"/>
              </a:lnSpc>
            </a:pPr>
            <a:r>
              <a:rPr lang="en-US" sz="2300" b="1">
                <a:solidFill>
                  <a:srgbClr val="FFFFFF"/>
                </a:solidFill>
                <a:latin typeface="DM Sans Bold"/>
                <a:ea typeface="DM Sans Bold"/>
                <a:cs typeface="DM Sans Bold"/>
                <a:sym typeface="DM Sans Bold"/>
              </a:rPr>
              <a:t>Monitoring sociale veiligheid</a:t>
            </a:r>
          </a:p>
          <a:p>
            <a:pPr marL="496575" lvl="1" indent="-248288" algn="l">
              <a:lnSpc>
                <a:spcPts val="3220"/>
              </a:lnSpc>
              <a:buFont typeface="Arial"/>
              <a:buChar char="•"/>
            </a:pPr>
            <a:r>
              <a:rPr lang="en-US" sz="2300">
                <a:solidFill>
                  <a:srgbClr val="FFFFFF"/>
                </a:solidFill>
                <a:latin typeface="DM Sans"/>
                <a:ea typeface="DM Sans"/>
                <a:cs typeface="DM Sans"/>
                <a:sym typeface="DM Sans"/>
              </a:rPr>
              <a:t>2x per jaar een enquete onder leerlingen, vanaf groep 6 t/m 8, vanuit de KIVA methode. We gebruiken daarvoor </a:t>
            </a:r>
            <a:r>
              <a:rPr lang="en-US" sz="2300" u="sng">
                <a:solidFill>
                  <a:srgbClr val="FFFFFF"/>
                </a:solidFill>
                <a:latin typeface="DM Sans"/>
                <a:ea typeface="DM Sans"/>
                <a:cs typeface="DM Sans"/>
                <a:sym typeface="DM Sans"/>
              </a:rPr>
              <a:t>parnassys</a:t>
            </a:r>
            <a:r>
              <a:rPr lang="en-US" sz="2300">
                <a:solidFill>
                  <a:srgbClr val="FFFFFF"/>
                </a:solidFill>
                <a:latin typeface="DM Sans"/>
                <a:ea typeface="DM Sans"/>
                <a:cs typeface="DM Sans"/>
                <a:sym typeface="DM Sans"/>
              </a:rPr>
              <a:t> om hetA De verschillende overzichten geven je in één oogopslag inzicht in wat extra aandacht behoeft, zodat je een prettige en veilige schoolomgeving kunt borgen. </a:t>
            </a:r>
          </a:p>
          <a:p>
            <a:pPr marL="496575" lvl="1" indent="-248288" algn="l">
              <a:lnSpc>
                <a:spcPts val="3220"/>
              </a:lnSpc>
              <a:buFont typeface="Arial"/>
              <a:buChar char="•"/>
            </a:pPr>
            <a:r>
              <a:rPr lang="en-US" sz="2300">
                <a:solidFill>
                  <a:srgbClr val="FFFFFF"/>
                </a:solidFill>
                <a:latin typeface="DM Sans"/>
                <a:ea typeface="DM Sans"/>
                <a:cs typeface="DM Sans"/>
                <a:sym typeface="DM Sans"/>
              </a:rPr>
              <a:t>Tweejaarlijks een tevredenheidsonderzoek onder ouders. Die gedeeld en besproken wordt op ouderavonden.</a:t>
            </a:r>
          </a:p>
          <a:p>
            <a:pPr marL="496575" lvl="1" indent="-248288" algn="l">
              <a:lnSpc>
                <a:spcPts val="3220"/>
              </a:lnSpc>
              <a:buFont typeface="Arial"/>
              <a:buChar char="•"/>
            </a:pPr>
            <a:r>
              <a:rPr lang="en-US" sz="2300">
                <a:solidFill>
                  <a:srgbClr val="FFFFFF"/>
                </a:solidFill>
                <a:latin typeface="DM Sans"/>
                <a:ea typeface="DM Sans"/>
                <a:cs typeface="DM Sans"/>
                <a:sym typeface="DM Sans"/>
              </a:rPr>
              <a:t>Jaarlijks een vragenlijst omtrent sociale veiligheid onder het personeel waarvan de uitkomsten besproken worden in het team.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024224" y="6013440"/>
            <a:ext cx="10868037" cy="1086803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6345955" y="-6213353"/>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6870671">
            <a:off x="12312300" y="4033826"/>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4079458" y="1054743"/>
            <a:ext cx="12082182" cy="1048326"/>
          </a:xfrm>
          <a:prstGeom prst="rect">
            <a:avLst/>
          </a:prstGeom>
        </p:spPr>
        <p:txBody>
          <a:bodyPr lIns="0" tIns="0" rIns="0" bIns="0" rtlCol="0" anchor="t">
            <a:spAutoFit/>
          </a:bodyPr>
          <a:lstStyle/>
          <a:p>
            <a:pPr algn="l">
              <a:lnSpc>
                <a:spcPts val="8590"/>
              </a:lnSpc>
            </a:pPr>
            <a:r>
              <a:rPr lang="en-US" sz="6224" b="1" spc="610">
                <a:solidFill>
                  <a:srgbClr val="FFFFFF"/>
                </a:solidFill>
                <a:latin typeface="Oswald Bold"/>
                <a:ea typeface="Oswald Bold"/>
                <a:cs typeface="Oswald Bold"/>
                <a:sym typeface="Oswald Bold"/>
              </a:rPr>
              <a:t>COORDINATIE &amp; ORGANISATIE</a:t>
            </a:r>
          </a:p>
        </p:txBody>
      </p:sp>
      <p:sp>
        <p:nvSpPr>
          <p:cNvPr id="11" name="Freeform 11"/>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2" name="Group 12"/>
          <p:cNvGrpSpPr/>
          <p:nvPr/>
        </p:nvGrpSpPr>
        <p:grpSpPr>
          <a:xfrm>
            <a:off x="1327830" y="2502888"/>
            <a:ext cx="16163302" cy="7289903"/>
            <a:chOff x="0" y="0"/>
            <a:chExt cx="5928399" cy="2673801"/>
          </a:xfrm>
        </p:grpSpPr>
        <p:sp>
          <p:nvSpPr>
            <p:cNvPr id="13" name="Freeform 13"/>
            <p:cNvSpPr/>
            <p:nvPr/>
          </p:nvSpPr>
          <p:spPr>
            <a:xfrm>
              <a:off x="0" y="0"/>
              <a:ext cx="5928399" cy="2673801"/>
            </a:xfrm>
            <a:custGeom>
              <a:avLst/>
              <a:gdLst/>
              <a:ahLst/>
              <a:cxnLst/>
              <a:rect l="l" t="t" r="r" b="b"/>
              <a:pathLst>
                <a:path w="5928399" h="2673801">
                  <a:moveTo>
                    <a:pt x="14848" y="0"/>
                  </a:moveTo>
                  <a:lnTo>
                    <a:pt x="5913551" y="0"/>
                  </a:lnTo>
                  <a:cubicBezTo>
                    <a:pt x="5917489" y="0"/>
                    <a:pt x="5921265" y="1564"/>
                    <a:pt x="5924050" y="4349"/>
                  </a:cubicBezTo>
                  <a:cubicBezTo>
                    <a:pt x="5926835" y="7134"/>
                    <a:pt x="5928399" y="10910"/>
                    <a:pt x="5928399" y="14848"/>
                  </a:cubicBezTo>
                  <a:lnTo>
                    <a:pt x="5928399" y="2658953"/>
                  </a:lnTo>
                  <a:cubicBezTo>
                    <a:pt x="5928399" y="2667153"/>
                    <a:pt x="5921751" y="2673801"/>
                    <a:pt x="5913551" y="2673801"/>
                  </a:cubicBezTo>
                  <a:lnTo>
                    <a:pt x="14848" y="2673801"/>
                  </a:lnTo>
                  <a:cubicBezTo>
                    <a:pt x="10910" y="2673801"/>
                    <a:pt x="7134" y="2672237"/>
                    <a:pt x="4349" y="2669452"/>
                  </a:cubicBezTo>
                  <a:cubicBezTo>
                    <a:pt x="1564" y="2666667"/>
                    <a:pt x="0" y="2662891"/>
                    <a:pt x="0" y="2658953"/>
                  </a:cubicBezTo>
                  <a:lnTo>
                    <a:pt x="0" y="14848"/>
                  </a:lnTo>
                  <a:cubicBezTo>
                    <a:pt x="0" y="10910"/>
                    <a:pt x="1564" y="7134"/>
                    <a:pt x="4349" y="4349"/>
                  </a:cubicBezTo>
                  <a:cubicBezTo>
                    <a:pt x="7134" y="1564"/>
                    <a:pt x="10910" y="0"/>
                    <a:pt x="14848" y="0"/>
                  </a:cubicBezTo>
                  <a:close/>
                </a:path>
              </a:pathLst>
            </a:custGeom>
            <a:solidFill>
              <a:srgbClr val="FFFFFF">
                <a:alpha val="98824"/>
              </a:srgbClr>
            </a:solidFill>
          </p:spPr>
        </p:sp>
        <p:sp>
          <p:nvSpPr>
            <p:cNvPr id="14" name="TextBox 14"/>
            <p:cNvSpPr txBox="1"/>
            <p:nvPr/>
          </p:nvSpPr>
          <p:spPr>
            <a:xfrm>
              <a:off x="0" y="-19050"/>
              <a:ext cx="5928399" cy="2692851"/>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sp>
        <p:nvSpPr>
          <p:cNvPr id="15" name="TextBox 15"/>
          <p:cNvSpPr txBox="1"/>
          <p:nvPr/>
        </p:nvSpPr>
        <p:spPr>
          <a:xfrm>
            <a:off x="1527651" y="2788689"/>
            <a:ext cx="15763659" cy="6689725"/>
          </a:xfrm>
          <a:prstGeom prst="rect">
            <a:avLst/>
          </a:prstGeom>
        </p:spPr>
        <p:txBody>
          <a:bodyPr lIns="0" tIns="0" rIns="0" bIns="0" rtlCol="0" anchor="t">
            <a:spAutoFit/>
          </a:bodyPr>
          <a:lstStyle/>
          <a:p>
            <a:pPr marL="377824" lvl="1" indent="-188912" algn="l">
              <a:lnSpc>
                <a:spcPts val="2449"/>
              </a:lnSpc>
              <a:buFont typeface="Arial"/>
              <a:buChar char="•"/>
            </a:pPr>
            <a:r>
              <a:rPr lang="en-US" sz="1749" b="1">
                <a:solidFill>
                  <a:srgbClr val="000000"/>
                </a:solidFill>
                <a:latin typeface="DM Sans Bold"/>
                <a:ea typeface="DM Sans Bold"/>
                <a:cs typeface="DM Sans Bold"/>
                <a:sym typeface="DM Sans Bold"/>
              </a:rPr>
              <a:t>Coördinatie </a:t>
            </a:r>
          </a:p>
          <a:p>
            <a:pPr algn="l">
              <a:lnSpc>
                <a:spcPts val="2449"/>
              </a:lnSpc>
            </a:pPr>
            <a:r>
              <a:rPr lang="en-US" sz="1749">
                <a:solidFill>
                  <a:srgbClr val="000000"/>
                </a:solidFill>
                <a:latin typeface="DM Sans"/>
                <a:ea typeface="DM Sans"/>
                <a:cs typeface="DM Sans"/>
                <a:sym typeface="DM Sans"/>
              </a:rPr>
              <a:t>De directie voert de coördinatie van het veiligheidsbeleid binnen onze organisatie uit. Hierbij gaat het niet alleen om de uitvoering, maar ook om het bewaken en stimuleren van de voortgang. </a:t>
            </a:r>
          </a:p>
          <a:p>
            <a:pPr algn="l">
              <a:lnSpc>
                <a:spcPts val="2449"/>
              </a:lnSpc>
            </a:pPr>
            <a:endParaRPr lang="en-US" sz="1749">
              <a:solidFill>
                <a:srgbClr val="000000"/>
              </a:solidFill>
              <a:latin typeface="DM Sans"/>
              <a:ea typeface="DM Sans"/>
              <a:cs typeface="DM Sans"/>
              <a:sym typeface="DM Sans"/>
            </a:endParaRPr>
          </a:p>
          <a:p>
            <a:pPr marL="377824" lvl="1" indent="-188912" algn="l">
              <a:lnSpc>
                <a:spcPts val="2449"/>
              </a:lnSpc>
              <a:buFont typeface="Arial"/>
              <a:buChar char="•"/>
            </a:pPr>
            <a:r>
              <a:rPr lang="en-US" sz="1749" b="1">
                <a:solidFill>
                  <a:srgbClr val="000000"/>
                </a:solidFill>
                <a:latin typeface="DM Sans Bold"/>
                <a:ea typeface="DM Sans Bold"/>
                <a:cs typeface="DM Sans Bold"/>
                <a:sym typeface="DM Sans Bold"/>
              </a:rPr>
              <a:t>Contactpersoon en vertrouwenspersoon </a:t>
            </a:r>
          </a:p>
          <a:p>
            <a:pPr algn="l">
              <a:lnSpc>
                <a:spcPts val="2449"/>
              </a:lnSpc>
            </a:pPr>
            <a:r>
              <a:rPr lang="en-US" sz="1749">
                <a:solidFill>
                  <a:srgbClr val="000000"/>
                </a:solidFill>
                <a:latin typeface="DM Sans"/>
                <a:ea typeface="DM Sans"/>
                <a:cs typeface="DM Sans"/>
                <a:sym typeface="DM Sans"/>
              </a:rPr>
              <a:t>Ons bestuur heeft minimaal één contactpersoon en een vertrouwenspersoon aangesteld. In de schoolgids staat wat hun namen en functies zijn en op welke manier zij te bereiken zijn. Contactpersonen zorgen voor de eerste opvang en verwijzen de klagers door naar de leidinggevende of vertrouwenspersoon. </a:t>
            </a:r>
          </a:p>
          <a:p>
            <a:pPr algn="l">
              <a:lnSpc>
                <a:spcPts val="2449"/>
              </a:lnSpc>
            </a:pPr>
            <a:endParaRPr lang="en-US" sz="1749">
              <a:solidFill>
                <a:srgbClr val="000000"/>
              </a:solidFill>
              <a:latin typeface="DM Sans"/>
              <a:ea typeface="DM Sans"/>
              <a:cs typeface="DM Sans"/>
              <a:sym typeface="DM Sans"/>
            </a:endParaRPr>
          </a:p>
          <a:p>
            <a:pPr marL="377824" lvl="1" indent="-188912" algn="l">
              <a:lnSpc>
                <a:spcPts val="2449"/>
              </a:lnSpc>
              <a:buFont typeface="Arial"/>
              <a:buChar char="•"/>
            </a:pPr>
            <a:r>
              <a:rPr lang="en-US" sz="1749" b="1">
                <a:solidFill>
                  <a:srgbClr val="000000"/>
                </a:solidFill>
                <a:latin typeface="DM Sans Bold"/>
                <a:ea typeface="DM Sans Bold"/>
                <a:cs typeface="DM Sans Bold"/>
                <a:sym typeface="DM Sans Bold"/>
              </a:rPr>
              <a:t>Intern begeleider</a:t>
            </a:r>
          </a:p>
          <a:p>
            <a:pPr algn="l">
              <a:lnSpc>
                <a:spcPts val="2449"/>
              </a:lnSpc>
            </a:pPr>
            <a:r>
              <a:rPr lang="en-US" sz="1749">
                <a:solidFill>
                  <a:srgbClr val="000000"/>
                </a:solidFill>
                <a:latin typeface="DM Sans"/>
                <a:ea typeface="DM Sans"/>
                <a:cs typeface="DM Sans"/>
                <a:sym typeface="DM Sans"/>
              </a:rPr>
              <a:t>Werkt samen met leraren, ouders en externe specialisten om passende ondersteuning en begeleiding te bieden aan individuele leerlingen of groepen leerlingen</a:t>
            </a:r>
          </a:p>
          <a:p>
            <a:pPr algn="l">
              <a:lnSpc>
                <a:spcPts val="2449"/>
              </a:lnSpc>
            </a:pPr>
            <a:endParaRPr lang="en-US" sz="1749">
              <a:solidFill>
                <a:srgbClr val="000000"/>
              </a:solidFill>
              <a:latin typeface="DM Sans"/>
              <a:ea typeface="DM Sans"/>
              <a:cs typeface="DM Sans"/>
              <a:sym typeface="DM Sans"/>
            </a:endParaRPr>
          </a:p>
          <a:p>
            <a:pPr marL="377824" lvl="1" indent="-188912" algn="l">
              <a:lnSpc>
                <a:spcPts val="2449"/>
              </a:lnSpc>
              <a:buFont typeface="Arial"/>
              <a:buChar char="•"/>
            </a:pPr>
            <a:r>
              <a:rPr lang="en-US" sz="1749" b="1">
                <a:solidFill>
                  <a:srgbClr val="000000"/>
                </a:solidFill>
                <a:latin typeface="DM Sans Bold"/>
                <a:ea typeface="DM Sans Bold"/>
                <a:cs typeface="DM Sans Bold"/>
                <a:sym typeface="DM Sans Bold"/>
              </a:rPr>
              <a:t>Anti – pest – coördinator </a:t>
            </a:r>
          </a:p>
          <a:p>
            <a:pPr algn="l">
              <a:lnSpc>
                <a:spcPts val="2449"/>
              </a:lnSpc>
            </a:pPr>
            <a:r>
              <a:rPr lang="en-US" sz="1749">
                <a:solidFill>
                  <a:srgbClr val="000000"/>
                </a:solidFill>
                <a:latin typeface="DM Sans"/>
                <a:ea typeface="DM Sans"/>
                <a:cs typeface="DM Sans"/>
                <a:sym typeface="DM Sans"/>
              </a:rPr>
              <a:t>Het coördineren van de preventie omtrent pesten ligt bij de intern begeleider. De wijze waarop deze coördinatie plaatsvindt, is vastgelegd in het anti – pest – protocol van het KIVA. </a:t>
            </a:r>
          </a:p>
          <a:p>
            <a:pPr algn="l">
              <a:lnSpc>
                <a:spcPts val="2449"/>
              </a:lnSpc>
            </a:pPr>
            <a:endParaRPr lang="en-US" sz="1749">
              <a:solidFill>
                <a:srgbClr val="000000"/>
              </a:solidFill>
              <a:latin typeface="DM Sans"/>
              <a:ea typeface="DM Sans"/>
              <a:cs typeface="DM Sans"/>
              <a:sym typeface="DM Sans"/>
            </a:endParaRPr>
          </a:p>
          <a:p>
            <a:pPr marL="377824" lvl="1" indent="-188912" algn="l">
              <a:lnSpc>
                <a:spcPts val="2449"/>
              </a:lnSpc>
              <a:buFont typeface="Arial"/>
              <a:buChar char="•"/>
            </a:pPr>
            <a:r>
              <a:rPr lang="en-US" sz="1749" b="1">
                <a:solidFill>
                  <a:srgbClr val="000000"/>
                </a:solidFill>
                <a:latin typeface="DM Sans Bold"/>
                <a:ea typeface="DM Sans Bold"/>
                <a:cs typeface="DM Sans Bold"/>
                <a:sym typeface="DM Sans Bold"/>
              </a:rPr>
              <a:t>Brugfunctionaris</a:t>
            </a:r>
          </a:p>
          <a:p>
            <a:pPr algn="l">
              <a:lnSpc>
                <a:spcPts val="2449"/>
              </a:lnSpc>
            </a:pPr>
            <a:r>
              <a:rPr lang="en-US" sz="1749">
                <a:solidFill>
                  <a:srgbClr val="000000"/>
                </a:solidFill>
                <a:latin typeface="DM Sans"/>
                <a:ea typeface="DM Sans"/>
                <a:cs typeface="DM Sans"/>
                <a:sym typeface="DM Sans"/>
              </a:rPr>
              <a:t>De brugfunctionaris is er voor alle vragen en zorgen die niet direct te maken hebben met onderwijs. Laagdrempelig bereikbaar voor gezinnen. </a:t>
            </a:r>
          </a:p>
          <a:p>
            <a:pPr algn="l">
              <a:lnSpc>
                <a:spcPts val="2449"/>
              </a:lnSpc>
            </a:pPr>
            <a:endParaRPr lang="en-US" sz="1749">
              <a:solidFill>
                <a:srgbClr val="000000"/>
              </a:solidFill>
              <a:latin typeface="DM Sans"/>
              <a:ea typeface="DM Sans"/>
              <a:cs typeface="DM Sans"/>
              <a:sym typeface="DM Sans"/>
            </a:endParaRPr>
          </a:p>
          <a:p>
            <a:pPr marL="377824" lvl="1" indent="-188912" algn="l">
              <a:lnSpc>
                <a:spcPts val="2449"/>
              </a:lnSpc>
              <a:buFont typeface="Arial"/>
              <a:buChar char="•"/>
            </a:pPr>
            <a:r>
              <a:rPr lang="en-US" sz="1749" b="1">
                <a:solidFill>
                  <a:srgbClr val="000000"/>
                </a:solidFill>
                <a:latin typeface="DM Sans Bold"/>
                <a:ea typeface="DM Sans Bold"/>
                <a:cs typeface="DM Sans Bold"/>
                <a:sym typeface="DM Sans Bold"/>
              </a:rPr>
              <a:t>Samenwerking met externe partners </a:t>
            </a:r>
          </a:p>
          <a:p>
            <a:pPr algn="l">
              <a:lnSpc>
                <a:spcPts val="2449"/>
              </a:lnSpc>
            </a:pPr>
            <a:r>
              <a:rPr lang="en-US" sz="1749">
                <a:solidFill>
                  <a:srgbClr val="000000"/>
                </a:solidFill>
                <a:latin typeface="DM Sans"/>
                <a:ea typeface="DM Sans"/>
                <a:cs typeface="DM Sans"/>
                <a:sym typeface="DM Sans"/>
              </a:rPr>
              <a:t>Wij werken nauw samen met de jeugdzorg, politie, JGZ en andere instanties. </a:t>
            </a:r>
          </a:p>
        </p:txBody>
      </p:sp>
      <p:grpSp>
        <p:nvGrpSpPr>
          <p:cNvPr id="16" name="Group 16"/>
          <p:cNvGrpSpPr/>
          <p:nvPr/>
        </p:nvGrpSpPr>
        <p:grpSpPr>
          <a:xfrm>
            <a:off x="16744950" y="8743950"/>
            <a:ext cx="1543050" cy="1543050"/>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10580377">
            <a:off x="10422212" y="-9145111"/>
            <a:ext cx="24036383" cy="24664199"/>
          </a:xfrm>
          <a:custGeom>
            <a:avLst/>
            <a:gdLst/>
            <a:ahLst/>
            <a:cxnLst/>
            <a:rect l="l" t="t" r="r" b="b"/>
            <a:pathLst>
              <a:path w="24036383" h="24664199">
                <a:moveTo>
                  <a:pt x="0" y="0"/>
                </a:moveTo>
                <a:lnTo>
                  <a:pt x="24036383" y="0"/>
                </a:lnTo>
                <a:lnTo>
                  <a:pt x="24036383" y="24664199"/>
                </a:lnTo>
                <a:lnTo>
                  <a:pt x="0" y="246641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561733" y="3965195"/>
            <a:ext cx="8097687" cy="459561"/>
          </a:xfrm>
          <a:prstGeom prst="rect">
            <a:avLst/>
          </a:prstGeom>
        </p:spPr>
        <p:txBody>
          <a:bodyPr lIns="0" tIns="0" rIns="0" bIns="0" rtlCol="0" anchor="t">
            <a:spAutoFit/>
          </a:bodyPr>
          <a:lstStyle/>
          <a:p>
            <a:pPr marL="0" lvl="0" indent="0" algn="l">
              <a:lnSpc>
                <a:spcPts val="3842"/>
              </a:lnSpc>
              <a:spcBef>
                <a:spcPct val="0"/>
              </a:spcBef>
            </a:pPr>
            <a:r>
              <a:rPr lang="en-US" sz="2744" i="1">
                <a:solidFill>
                  <a:srgbClr val="000000"/>
                </a:solidFill>
                <a:latin typeface="DM Sans Italics"/>
                <a:ea typeface="DM Sans Italics"/>
                <a:cs typeface="DM Sans Italics"/>
                <a:sym typeface="DM Sans Italics"/>
              </a:rPr>
              <a:t>Voor uw interesse in ons sociaal veiligheidsplan. </a:t>
            </a:r>
          </a:p>
        </p:txBody>
      </p:sp>
      <p:sp>
        <p:nvSpPr>
          <p:cNvPr id="5" name="Freeform 5"/>
          <p:cNvSpPr/>
          <p:nvPr/>
        </p:nvSpPr>
        <p:spPr>
          <a:xfrm>
            <a:off x="1561733" y="4218788"/>
            <a:ext cx="6689209" cy="6542779"/>
          </a:xfrm>
          <a:custGeom>
            <a:avLst/>
            <a:gdLst/>
            <a:ahLst/>
            <a:cxnLst/>
            <a:rect l="l" t="t" r="r" b="b"/>
            <a:pathLst>
              <a:path w="6689209" h="6542779">
                <a:moveTo>
                  <a:pt x="0" y="0"/>
                </a:moveTo>
                <a:lnTo>
                  <a:pt x="6689209" y="0"/>
                </a:lnTo>
                <a:lnTo>
                  <a:pt x="6689209" y="6542779"/>
                </a:lnTo>
                <a:lnTo>
                  <a:pt x="0" y="6542779"/>
                </a:lnTo>
                <a:lnTo>
                  <a:pt x="0" y="0"/>
                </a:lnTo>
                <a:close/>
              </a:path>
            </a:pathLst>
          </a:custGeom>
          <a:blipFill>
            <a:blip r:embed="rId5"/>
            <a:stretch>
              <a:fillRect/>
            </a:stretch>
          </a:blipFill>
          <a:ln cap="sq">
            <a:noFill/>
            <a:prstDash val="solid"/>
            <a:miter/>
          </a:ln>
        </p:spPr>
      </p:sp>
      <p:grpSp>
        <p:nvGrpSpPr>
          <p:cNvPr id="6" name="Group 6"/>
          <p:cNvGrpSpPr/>
          <p:nvPr/>
        </p:nvGrpSpPr>
        <p:grpSpPr>
          <a:xfrm>
            <a:off x="16487775" y="8486775"/>
            <a:ext cx="1543050" cy="154305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alphaModFix amt="0"/>
              </a:blip>
              <a:stretch>
                <a:fillRect/>
              </a:stretch>
            </a:blipFill>
          </p:spPr>
        </p:sp>
      </p:grpSp>
      <p:sp>
        <p:nvSpPr>
          <p:cNvPr id="8" name="TextBox 8"/>
          <p:cNvSpPr txBox="1"/>
          <p:nvPr/>
        </p:nvSpPr>
        <p:spPr>
          <a:xfrm>
            <a:off x="1561733" y="2105045"/>
            <a:ext cx="8097687" cy="1594138"/>
          </a:xfrm>
          <a:prstGeom prst="rect">
            <a:avLst/>
          </a:prstGeom>
        </p:spPr>
        <p:txBody>
          <a:bodyPr lIns="0" tIns="0" rIns="0" bIns="0" rtlCol="0" anchor="t">
            <a:spAutoFit/>
          </a:bodyPr>
          <a:lstStyle/>
          <a:p>
            <a:pPr marL="0" lvl="0" indent="0" algn="l">
              <a:lnSpc>
                <a:spcPts val="13015"/>
              </a:lnSpc>
              <a:spcBef>
                <a:spcPct val="0"/>
              </a:spcBef>
            </a:pPr>
            <a:r>
              <a:rPr lang="en-US" sz="9431" b="1" spc="924">
                <a:solidFill>
                  <a:srgbClr val="231F20"/>
                </a:solidFill>
                <a:latin typeface="Oswald Bold"/>
                <a:ea typeface="Oswald Bold"/>
                <a:cs typeface="Oswald Bold"/>
                <a:sym typeface="Oswald Bold"/>
              </a:rPr>
              <a:t>BEDANKT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3407869">
            <a:off x="11364096" y="1469663"/>
            <a:ext cx="12471670" cy="5351480"/>
          </a:xfrm>
          <a:custGeom>
            <a:avLst/>
            <a:gdLst/>
            <a:ahLst/>
            <a:cxnLst/>
            <a:rect l="l" t="t" r="r" b="b"/>
            <a:pathLst>
              <a:path w="12471670" h="5351480">
                <a:moveTo>
                  <a:pt x="0" y="0"/>
                </a:moveTo>
                <a:lnTo>
                  <a:pt x="12471670" y="0"/>
                </a:lnTo>
                <a:lnTo>
                  <a:pt x="12471670"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171664" y="705279"/>
            <a:ext cx="5428267" cy="8876442"/>
          </a:xfrm>
          <a:custGeom>
            <a:avLst/>
            <a:gdLst/>
            <a:ahLst/>
            <a:cxnLst/>
            <a:rect l="l" t="t" r="r" b="b"/>
            <a:pathLst>
              <a:path w="5428267" h="8876442">
                <a:moveTo>
                  <a:pt x="0" y="0"/>
                </a:moveTo>
                <a:lnTo>
                  <a:pt x="5428267" y="0"/>
                </a:lnTo>
                <a:lnTo>
                  <a:pt x="5428267" y="8876442"/>
                </a:lnTo>
                <a:lnTo>
                  <a:pt x="0" y="8876442"/>
                </a:lnTo>
                <a:lnTo>
                  <a:pt x="0" y="0"/>
                </a:lnTo>
                <a:close/>
              </a:path>
            </a:pathLst>
          </a:custGeom>
          <a:blipFill>
            <a:blip r:embed="rId5"/>
            <a:stretch>
              <a:fillRect l="-78186" r="-67250"/>
            </a:stretch>
          </a:blipFill>
        </p:spPr>
      </p:sp>
      <p:sp>
        <p:nvSpPr>
          <p:cNvPr id="5" name="Freeform 5"/>
          <p:cNvSpPr/>
          <p:nvPr/>
        </p:nvSpPr>
        <p:spPr>
          <a:xfrm rot="3407869">
            <a:off x="-6056729" y="11178921"/>
            <a:ext cx="12471670" cy="5351480"/>
          </a:xfrm>
          <a:custGeom>
            <a:avLst/>
            <a:gdLst/>
            <a:ahLst/>
            <a:cxnLst/>
            <a:rect l="l" t="t" r="r" b="b"/>
            <a:pathLst>
              <a:path w="12471670" h="5351480">
                <a:moveTo>
                  <a:pt x="0" y="0"/>
                </a:moveTo>
                <a:lnTo>
                  <a:pt x="12471669" y="0"/>
                </a:lnTo>
                <a:lnTo>
                  <a:pt x="12471669"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028700" y="2127661"/>
            <a:ext cx="10521323" cy="6920660"/>
          </a:xfrm>
          <a:prstGeom prst="rect">
            <a:avLst/>
          </a:prstGeom>
        </p:spPr>
        <p:txBody>
          <a:bodyPr lIns="0" tIns="0" rIns="0" bIns="0" rtlCol="0" anchor="t">
            <a:spAutoFit/>
          </a:bodyPr>
          <a:lstStyle/>
          <a:p>
            <a:pPr marL="307792" lvl="1" indent="-153896" algn="l">
              <a:lnSpc>
                <a:spcPts val="1967"/>
              </a:lnSpc>
              <a:buFont typeface="Arial"/>
              <a:buChar char="•"/>
            </a:pPr>
            <a:r>
              <a:rPr lang="en-US" sz="1425" spc="139">
                <a:solidFill>
                  <a:srgbClr val="231F20"/>
                </a:solidFill>
                <a:latin typeface="DM Sans"/>
                <a:ea typeface="DM Sans"/>
                <a:cs typeface="DM Sans"/>
                <a:sym typeface="DM Sans"/>
              </a:rPr>
              <a:t>Alkema, E., Kuipers, J., Lindhout, C., Ori, G., Tjerkstra, W. (2022). Het pedagogisch klimaat. </a:t>
            </a:r>
          </a:p>
          <a:p>
            <a:pPr algn="l">
              <a:lnSpc>
                <a:spcPts val="1967"/>
              </a:lnSpc>
            </a:pPr>
            <a:r>
              <a:rPr lang="en-US" sz="1425" spc="139">
                <a:solidFill>
                  <a:srgbClr val="231F20"/>
                </a:solidFill>
                <a:latin typeface="DM Sans"/>
                <a:ea typeface="DM Sans"/>
                <a:cs typeface="DM Sans"/>
                <a:sym typeface="DM Sans"/>
              </a:rPr>
              <a:t>     In A, Meer dan Onderwijs (pp. 504). Van Gorcum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Biebboya (2023). </a:t>
            </a:r>
            <a:r>
              <a:rPr lang="en-US" sz="1425" i="1" spc="139">
                <a:solidFill>
                  <a:srgbClr val="231F20"/>
                </a:solidFill>
                <a:latin typeface="DM Sans Italics"/>
                <a:ea typeface="DM Sans Italics"/>
                <a:cs typeface="DM Sans Italics"/>
                <a:sym typeface="DM Sans Italics"/>
              </a:rPr>
              <a:t>#hierniet</a:t>
            </a:r>
            <a:r>
              <a:rPr lang="en-US" sz="1425" spc="139">
                <a:solidFill>
                  <a:srgbClr val="231F20"/>
                </a:solidFill>
                <a:latin typeface="DM Sans"/>
                <a:ea typeface="DM Sans"/>
                <a:cs typeface="DM Sans"/>
                <a:sym typeface="DM Sans"/>
              </a:rPr>
              <a:t>. </a:t>
            </a:r>
            <a:r>
              <a:rPr lang="en-US" sz="1425" spc="139">
                <a:solidFill>
                  <a:srgbClr val="231F20"/>
                </a:solidFill>
                <a:latin typeface="DM Sans"/>
                <a:ea typeface="DM Sans"/>
                <a:cs typeface="DM Sans"/>
                <a:sym typeface="DM Sans"/>
                <a:hlinkClick r:id="rId6" tooltip="https://www.biebboys.nl/hierniet/"/>
              </a:rPr>
              <a:t>https://www.biebboys.nl/hierniet/</a:t>
            </a:r>
          </a:p>
          <a:p>
            <a:pPr algn="l">
              <a:lnSpc>
                <a:spcPts val="1967"/>
              </a:lnSpc>
            </a:pPr>
            <a:endParaRPr lang="en-US" sz="1425" spc="139">
              <a:solidFill>
                <a:srgbClr val="231F20"/>
              </a:solidFill>
              <a:latin typeface="DM Sans"/>
              <a:ea typeface="DM Sans"/>
              <a:cs typeface="DM Sans"/>
              <a:sym typeface="DM Sans"/>
              <a:hlinkClick r:id="rId6" tooltip="https://www.biebboys.nl/hierniet/"/>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Bijlsma, J. (2015). Klasse(n)kracht: met respect voor de klas: in 7 stappen naar een veilig en sociaal groepsklimaat.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Celeste, L., Meeussen, L. Alle leerlingen hebben baat bij multiculturele aanpak. Sociaal.net. Geraadpleegd op 24-01-2024, van https://sociaal.net/achtergrond/alle-leerlingen-hebben-baat-bij-multiculturele-aanpak/</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Directie OBS de Boomhut (2019). </a:t>
            </a:r>
            <a:r>
              <a:rPr lang="en-US" sz="1425" i="1" spc="139">
                <a:solidFill>
                  <a:srgbClr val="231F20"/>
                </a:solidFill>
                <a:latin typeface="DM Sans Italics"/>
                <a:ea typeface="DM Sans Italics"/>
                <a:cs typeface="DM Sans Italics"/>
                <a:sym typeface="DM Sans Italics"/>
              </a:rPr>
              <a:t>Zorgroute. </a:t>
            </a:r>
            <a:r>
              <a:rPr lang="en-US" sz="1425" spc="139">
                <a:solidFill>
                  <a:srgbClr val="231F20"/>
                </a:solidFill>
                <a:latin typeface="DM Sans"/>
                <a:ea typeface="DM Sans"/>
                <a:cs typeface="DM Sans"/>
                <a:sym typeface="DM Sans"/>
              </a:rPr>
              <a:t>https://www.obsdeboomhut.nl/onderwijs/zorgroute/</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Etenopschool (2023). </a:t>
            </a:r>
            <a:r>
              <a:rPr lang="en-US" sz="1425" i="1" spc="139">
                <a:solidFill>
                  <a:srgbClr val="231F20"/>
                </a:solidFill>
                <a:latin typeface="DM Sans Italics"/>
                <a:ea typeface="DM Sans Italics"/>
                <a:cs typeface="DM Sans Italics"/>
                <a:sym typeface="DM Sans Italics"/>
              </a:rPr>
              <a:t>Over eten op school.</a:t>
            </a:r>
            <a:r>
              <a:rPr lang="en-US" sz="1425" spc="139">
                <a:solidFill>
                  <a:srgbClr val="231F20"/>
                </a:solidFill>
                <a:latin typeface="DM Sans"/>
                <a:ea typeface="DM Sans"/>
                <a:cs typeface="DM Sans"/>
                <a:sym typeface="DM Sans"/>
              </a:rPr>
              <a:t> https://www.etenopschool.org/#kinderen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Heijdanus, E. (2014). DANS! Praktisch handboek voor het basisonderwijs. Bussum: Coutinho.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KiVa. Burgerschap. [Folder]</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Kivaschool.nl (2024). </a:t>
            </a:r>
            <a:r>
              <a:rPr lang="en-US" sz="1425" i="1" spc="139">
                <a:solidFill>
                  <a:srgbClr val="231F20"/>
                </a:solidFill>
                <a:latin typeface="DM Sans Italics"/>
                <a:ea typeface="DM Sans Italics"/>
                <a:cs typeface="DM Sans Italics"/>
                <a:sym typeface="DM Sans Italics"/>
              </a:rPr>
              <a:t>Wat is KiVa? </a:t>
            </a:r>
            <a:r>
              <a:rPr lang="en-US" sz="1425" spc="139">
                <a:solidFill>
                  <a:srgbClr val="231F20"/>
                </a:solidFill>
                <a:latin typeface="DM Sans"/>
                <a:ea typeface="DM Sans"/>
                <a:cs typeface="DM Sans"/>
                <a:sym typeface="DM Sans"/>
              </a:rPr>
              <a:t>https://www.kivaschool.nl/het-kiva-programma/</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Marzano, R., Miedema, W. (2013). Dimensie motivatie. Leren in 5 dimensies (pp. 30). Van Gorcum</a:t>
            </a: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p:txBody>
      </p:sp>
      <p:sp>
        <p:nvSpPr>
          <p:cNvPr id="7" name="Freeform 7"/>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7"/>
            <a:stretch>
              <a:fillRect/>
            </a:stretch>
          </a:blipFill>
        </p:spPr>
      </p:sp>
      <p:grpSp>
        <p:nvGrpSpPr>
          <p:cNvPr id="8" name="Group 8"/>
          <p:cNvGrpSpPr/>
          <p:nvPr/>
        </p:nvGrpSpPr>
        <p:grpSpPr>
          <a:xfrm>
            <a:off x="16133720" y="8000571"/>
            <a:ext cx="1543050" cy="15430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8">
                <a:alphaModFix amt="0"/>
              </a:blip>
              <a:stretch>
                <a:fillRect/>
              </a:stretch>
            </a:blipFill>
          </p:spPr>
        </p:sp>
      </p:grpSp>
      <p:sp>
        <p:nvSpPr>
          <p:cNvPr id="10" name="TextBox 10"/>
          <p:cNvSpPr txBox="1"/>
          <p:nvPr/>
        </p:nvSpPr>
        <p:spPr>
          <a:xfrm>
            <a:off x="1028700" y="595957"/>
            <a:ext cx="7241638" cy="905491"/>
          </a:xfrm>
          <a:prstGeom prst="rect">
            <a:avLst/>
          </a:prstGeom>
        </p:spPr>
        <p:txBody>
          <a:bodyPr lIns="0" tIns="0" rIns="0" bIns="0" rtlCol="0" anchor="t">
            <a:spAutoFit/>
          </a:bodyPr>
          <a:lstStyle/>
          <a:p>
            <a:pPr marL="0" lvl="0" indent="0" algn="l">
              <a:lnSpc>
                <a:spcPts val="6858"/>
              </a:lnSpc>
            </a:pPr>
            <a:r>
              <a:rPr lang="en-US" sz="6532" b="1" spc="640">
                <a:solidFill>
                  <a:srgbClr val="231F20"/>
                </a:solidFill>
                <a:latin typeface="Oswald Bold"/>
                <a:ea typeface="Oswald Bold"/>
                <a:cs typeface="Oswald Bold"/>
                <a:sym typeface="Oswald Bold"/>
              </a:rPr>
              <a:t>BRONNEN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9154958" y="-10853945"/>
            <a:ext cx="15139035" cy="15534457"/>
          </a:xfrm>
          <a:custGeom>
            <a:avLst/>
            <a:gdLst/>
            <a:ahLst/>
            <a:cxnLst/>
            <a:rect l="l" t="t" r="r" b="b"/>
            <a:pathLst>
              <a:path w="15139035" h="15534457">
                <a:moveTo>
                  <a:pt x="0" y="0"/>
                </a:moveTo>
                <a:lnTo>
                  <a:pt x="15139034" y="0"/>
                </a:lnTo>
                <a:lnTo>
                  <a:pt x="15139034" y="15534457"/>
                </a:lnTo>
                <a:lnTo>
                  <a:pt x="0" y="15534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16946" y="914400"/>
            <a:ext cx="13243277" cy="1149290"/>
          </a:xfrm>
          <a:prstGeom prst="rect">
            <a:avLst/>
          </a:prstGeom>
        </p:spPr>
        <p:txBody>
          <a:bodyPr lIns="0" tIns="0" rIns="0" bIns="0" rtlCol="0" anchor="t">
            <a:spAutoFit/>
          </a:bodyPr>
          <a:lstStyle/>
          <a:p>
            <a:pPr algn="l">
              <a:lnSpc>
                <a:spcPts val="9395"/>
              </a:lnSpc>
            </a:pPr>
            <a:r>
              <a:rPr lang="en-US" sz="6808" b="1" spc="667">
                <a:solidFill>
                  <a:srgbClr val="FFFFFF"/>
                </a:solidFill>
                <a:latin typeface="Oswald Bold"/>
                <a:ea typeface="Oswald Bold"/>
                <a:cs typeface="Oswald Bold"/>
                <a:sym typeface="Oswald Bold"/>
              </a:rPr>
              <a:t>CULTUURPROGRAMMA</a:t>
            </a:r>
          </a:p>
        </p:txBody>
      </p:sp>
      <p:sp>
        <p:nvSpPr>
          <p:cNvPr id="4" name="Freeform 4"/>
          <p:cNvSpPr/>
          <p:nvPr/>
        </p:nvSpPr>
        <p:spPr>
          <a:xfrm>
            <a:off x="16314515" y="-5285463"/>
            <a:ext cx="15841853" cy="16255633"/>
          </a:xfrm>
          <a:custGeom>
            <a:avLst/>
            <a:gdLst/>
            <a:ahLst/>
            <a:cxnLst/>
            <a:rect l="l" t="t" r="r" b="b"/>
            <a:pathLst>
              <a:path w="15841853" h="16255633">
                <a:moveTo>
                  <a:pt x="0" y="0"/>
                </a:moveTo>
                <a:lnTo>
                  <a:pt x="15841853" y="0"/>
                </a:lnTo>
                <a:lnTo>
                  <a:pt x="15841853" y="16255633"/>
                </a:lnTo>
                <a:lnTo>
                  <a:pt x="0" y="16255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028700" y="2378781"/>
            <a:ext cx="15285815" cy="7586472"/>
          </a:xfrm>
          <a:prstGeom prst="rect">
            <a:avLst/>
          </a:prstGeom>
        </p:spPr>
        <p:txBody>
          <a:bodyPr lIns="0" tIns="0" rIns="0" bIns="0" rtlCol="0" anchor="t">
            <a:spAutoFit/>
          </a:bodyPr>
          <a:lstStyle/>
          <a:p>
            <a:pPr algn="just">
              <a:lnSpc>
                <a:spcPts val="3174"/>
              </a:lnSpc>
            </a:pPr>
            <a:r>
              <a:rPr lang="en-US" sz="2300" spc="225">
                <a:solidFill>
                  <a:srgbClr val="F5FFF5"/>
                </a:solidFill>
                <a:latin typeface="DM Sans"/>
                <a:ea typeface="DM Sans"/>
                <a:cs typeface="DM Sans"/>
                <a:sym typeface="DM Sans"/>
              </a:rPr>
              <a:t>De schoolbrede aanpak richt zich op het besteden van aandacht aan o.a. Sinterklaas, Kerst, Pasen, carnaval, het Suikerfeest en Chinees nieuwjaar. Door aandacht te besteden aan deze dagen leren leerlingen en leerkrachten van de tradities die andere culturen te bieden hebben. Door aandacht te besteden aan verschillende culturen voelt iedereen zich gezien ongeacht de afkomst. Omdat de leerlingen weten dat er aandacht besteed wordt aan hun culture achtergrond.  </a:t>
            </a:r>
          </a:p>
          <a:p>
            <a:pPr algn="just">
              <a:lnSpc>
                <a:spcPts val="3174"/>
              </a:lnSpc>
            </a:pPr>
            <a:r>
              <a:rPr lang="en-US" sz="2300" spc="225">
                <a:solidFill>
                  <a:srgbClr val="F5FFF5"/>
                </a:solidFill>
                <a:latin typeface="DM Sans"/>
                <a:ea typeface="DM Sans"/>
                <a:cs typeface="DM Sans"/>
                <a:sym typeface="DM Sans"/>
              </a:rPr>
              <a:t> </a:t>
            </a:r>
          </a:p>
          <a:p>
            <a:pPr algn="just">
              <a:lnSpc>
                <a:spcPts val="3174"/>
              </a:lnSpc>
            </a:pPr>
            <a:r>
              <a:rPr lang="en-US" sz="2300" spc="225">
                <a:solidFill>
                  <a:srgbClr val="F5FFF5"/>
                </a:solidFill>
                <a:latin typeface="DM Sans"/>
                <a:ea typeface="DM Sans"/>
                <a:cs typeface="DM Sans"/>
                <a:sym typeface="DM Sans"/>
              </a:rPr>
              <a:t>In het team overleggen leerkrachten elk jaar hoe er aandacht besteed kan worden aan de verschillende culturen en hoe er samen tradities gevierd kunnen worden. Ook de ouders worden hierbij betrokken. De inbreng van ouders wordt meegenomen en ze doen gezamenlijk mee aan de vieringen.  </a:t>
            </a:r>
          </a:p>
          <a:p>
            <a:pPr algn="just">
              <a:lnSpc>
                <a:spcPts val="3174"/>
              </a:lnSpc>
            </a:pPr>
            <a:endParaRPr lang="en-US" sz="2300" spc="225">
              <a:solidFill>
                <a:srgbClr val="F5FFF5"/>
              </a:solidFill>
              <a:latin typeface="DM Sans"/>
              <a:ea typeface="DM Sans"/>
              <a:cs typeface="DM Sans"/>
              <a:sym typeface="DM Sans"/>
            </a:endParaRPr>
          </a:p>
          <a:p>
            <a:pPr algn="just">
              <a:lnSpc>
                <a:spcPts val="3174"/>
              </a:lnSpc>
            </a:pPr>
            <a:r>
              <a:rPr lang="en-US" sz="2300" spc="225">
                <a:solidFill>
                  <a:srgbClr val="F5FFF5"/>
                </a:solidFill>
                <a:latin typeface="DM Sans"/>
                <a:ea typeface="DM Sans"/>
                <a:cs typeface="DM Sans"/>
                <a:sym typeface="DM Sans"/>
              </a:rPr>
              <a:t>Binnen de deuren van de klas is het voor leerkrachten verplicht om in het lessenaanbod aandacht te besteden aan de verschillende culturele achtergronden. Dit gebeurt bij de vakken geschiedenis, de creatieve vakken, er worden gastdocenten met een culturele achtergrond uitgenodigd, in de klas ligt multiculturele literatuur en elke periode tussen vakanties in zijn er themaweken waarin ze in de groep bepaalde culturen bestuderen.  </a:t>
            </a:r>
          </a:p>
          <a:p>
            <a:pPr algn="just">
              <a:lnSpc>
                <a:spcPts val="3174"/>
              </a:lnSpc>
            </a:pPr>
            <a:endParaRPr lang="en-US" sz="2300" spc="225">
              <a:solidFill>
                <a:srgbClr val="F5FFF5"/>
              </a:solidFill>
              <a:latin typeface="DM Sans"/>
              <a:ea typeface="DM Sans"/>
              <a:cs typeface="DM Sans"/>
              <a:sym typeface="DM Sans"/>
            </a:endParaRPr>
          </a:p>
          <a:p>
            <a:pPr algn="just">
              <a:lnSpc>
                <a:spcPts val="3174"/>
              </a:lnSpc>
            </a:pPr>
            <a:endParaRPr lang="en-US" sz="2300" spc="225">
              <a:solidFill>
                <a:srgbClr val="F5FFF5"/>
              </a:solidFill>
              <a:latin typeface="DM Sans"/>
              <a:ea typeface="DM Sans"/>
              <a:cs typeface="DM Sans"/>
              <a:sym typeface="DM Sans"/>
            </a:endParaRPr>
          </a:p>
        </p:txBody>
      </p:sp>
      <p:sp>
        <p:nvSpPr>
          <p:cNvPr id="6" name="Freeform 6"/>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7" name="Group 7"/>
          <p:cNvGrpSpPr/>
          <p:nvPr/>
        </p:nvGrpSpPr>
        <p:grpSpPr>
          <a:xfrm>
            <a:off x="16744950" y="8743950"/>
            <a:ext cx="1543050" cy="15430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3407869">
            <a:off x="11364096" y="1469663"/>
            <a:ext cx="12471670" cy="5351480"/>
          </a:xfrm>
          <a:custGeom>
            <a:avLst/>
            <a:gdLst/>
            <a:ahLst/>
            <a:cxnLst/>
            <a:rect l="l" t="t" r="r" b="b"/>
            <a:pathLst>
              <a:path w="12471670" h="5351480">
                <a:moveTo>
                  <a:pt x="0" y="0"/>
                </a:moveTo>
                <a:lnTo>
                  <a:pt x="12471670" y="0"/>
                </a:lnTo>
                <a:lnTo>
                  <a:pt x="12471670"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171664" y="705279"/>
            <a:ext cx="5428267" cy="8876442"/>
          </a:xfrm>
          <a:custGeom>
            <a:avLst/>
            <a:gdLst/>
            <a:ahLst/>
            <a:cxnLst/>
            <a:rect l="l" t="t" r="r" b="b"/>
            <a:pathLst>
              <a:path w="5428267" h="8876442">
                <a:moveTo>
                  <a:pt x="0" y="0"/>
                </a:moveTo>
                <a:lnTo>
                  <a:pt x="5428267" y="0"/>
                </a:lnTo>
                <a:lnTo>
                  <a:pt x="5428267" y="8876442"/>
                </a:lnTo>
                <a:lnTo>
                  <a:pt x="0" y="8876442"/>
                </a:lnTo>
                <a:lnTo>
                  <a:pt x="0" y="0"/>
                </a:lnTo>
                <a:close/>
              </a:path>
            </a:pathLst>
          </a:custGeom>
          <a:blipFill>
            <a:blip r:embed="rId5"/>
            <a:stretch>
              <a:fillRect l="-78186" r="-67250"/>
            </a:stretch>
          </a:blipFill>
        </p:spPr>
      </p:sp>
      <p:sp>
        <p:nvSpPr>
          <p:cNvPr id="5" name="Freeform 5"/>
          <p:cNvSpPr/>
          <p:nvPr/>
        </p:nvSpPr>
        <p:spPr>
          <a:xfrm rot="3407869">
            <a:off x="-6056729" y="11178921"/>
            <a:ext cx="12471670" cy="5351480"/>
          </a:xfrm>
          <a:custGeom>
            <a:avLst/>
            <a:gdLst/>
            <a:ahLst/>
            <a:cxnLst/>
            <a:rect l="l" t="t" r="r" b="b"/>
            <a:pathLst>
              <a:path w="12471670" h="5351480">
                <a:moveTo>
                  <a:pt x="0" y="0"/>
                </a:moveTo>
                <a:lnTo>
                  <a:pt x="12471669" y="0"/>
                </a:lnTo>
                <a:lnTo>
                  <a:pt x="12471669"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028700" y="595957"/>
            <a:ext cx="7241638" cy="905491"/>
          </a:xfrm>
          <a:prstGeom prst="rect">
            <a:avLst/>
          </a:prstGeom>
        </p:spPr>
        <p:txBody>
          <a:bodyPr lIns="0" tIns="0" rIns="0" bIns="0" rtlCol="0" anchor="t">
            <a:spAutoFit/>
          </a:bodyPr>
          <a:lstStyle/>
          <a:p>
            <a:pPr marL="0" lvl="0" indent="0" algn="l">
              <a:lnSpc>
                <a:spcPts val="6858"/>
              </a:lnSpc>
            </a:pPr>
            <a:r>
              <a:rPr lang="en-US" sz="6532" b="1" spc="640">
                <a:solidFill>
                  <a:srgbClr val="231F20"/>
                </a:solidFill>
                <a:latin typeface="Oswald Bold"/>
                <a:ea typeface="Oswald Bold"/>
                <a:cs typeface="Oswald Bold"/>
                <a:sym typeface="Oswald Bold"/>
              </a:rPr>
              <a:t>BRONNEN</a:t>
            </a:r>
          </a:p>
        </p:txBody>
      </p:sp>
      <p:sp>
        <p:nvSpPr>
          <p:cNvPr id="7" name="TextBox 7"/>
          <p:cNvSpPr txBox="1"/>
          <p:nvPr/>
        </p:nvSpPr>
        <p:spPr>
          <a:xfrm>
            <a:off x="791124" y="1918111"/>
            <a:ext cx="10521323" cy="7663610"/>
          </a:xfrm>
          <a:prstGeom prst="rect">
            <a:avLst/>
          </a:prstGeom>
        </p:spPr>
        <p:txBody>
          <a:bodyPr lIns="0" tIns="0" rIns="0" bIns="0" rtlCol="0" anchor="t">
            <a:spAutoFit/>
          </a:bodyPr>
          <a:lstStyle/>
          <a:p>
            <a:pPr marL="307792" lvl="1" indent="-153896" algn="l">
              <a:lnSpc>
                <a:spcPts val="1967"/>
              </a:lnSpc>
              <a:buFont typeface="Arial"/>
              <a:buChar char="•"/>
            </a:pPr>
            <a:r>
              <a:rPr lang="en-US" sz="1425" spc="139">
                <a:solidFill>
                  <a:srgbClr val="231F20"/>
                </a:solidFill>
                <a:latin typeface="DM Sans"/>
                <a:ea typeface="DM Sans"/>
                <a:cs typeface="DM Sans"/>
                <a:sym typeface="DM Sans"/>
              </a:rPr>
              <a:t>Onstenk, J. H. A. M. (2011). Pedagogiek in de onderwijspraktijk: een geïntegreerde benadering.</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Ouders&amp; Onderwijs (2024). </a:t>
            </a:r>
            <a:r>
              <a:rPr lang="en-US" sz="1425" i="1" spc="139">
                <a:solidFill>
                  <a:srgbClr val="231F20"/>
                </a:solidFill>
                <a:latin typeface="DM Sans Italics"/>
                <a:ea typeface="DM Sans Italics"/>
                <a:cs typeface="DM Sans Italics"/>
                <a:sym typeface="DM Sans Italics"/>
              </a:rPr>
              <a:t>De schoolarts.</a:t>
            </a:r>
            <a:r>
              <a:rPr lang="en-US" sz="1425" spc="139">
                <a:solidFill>
                  <a:srgbClr val="231F20"/>
                </a:solidFill>
                <a:latin typeface="DM Sans"/>
                <a:ea typeface="DM Sans"/>
                <a:cs typeface="DM Sans"/>
                <a:sym typeface="DM Sans"/>
              </a:rPr>
              <a:t> https://oudersenonderwijs.nl/kennisbank/pesten-veiligheid-en-gezondheid/gezondheid-en-voeding/de-schoolarts/</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Overveld van, Kees. (2023). Strategieën voor de leraar. Groepsplan gedrag (pp. 54, 57, 59, 248)</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Overveld, C. W. (2021). Groepsplan gedrag: planmatig werken aan passend onderwijs.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Perdaens, S. (2015). </a:t>
            </a:r>
            <a:r>
              <a:rPr lang="en-US" sz="1425" i="1" spc="139">
                <a:solidFill>
                  <a:srgbClr val="231F20"/>
                </a:solidFill>
                <a:latin typeface="DM Sans Italics"/>
                <a:ea typeface="DM Sans Italics"/>
                <a:cs typeface="DM Sans Italics"/>
                <a:sym typeface="DM Sans Italics"/>
              </a:rPr>
              <a:t>Feesten in verschillende culturen.</a:t>
            </a:r>
            <a:r>
              <a:rPr lang="en-US" sz="1425" spc="139">
                <a:solidFill>
                  <a:srgbClr val="231F20"/>
                </a:solidFill>
                <a:latin typeface="DM Sans"/>
                <a:ea typeface="DM Sans"/>
                <a:cs typeface="DM Sans"/>
                <a:sym typeface="DM Sans"/>
              </a:rPr>
              <a:t> </a:t>
            </a:r>
            <a:r>
              <a:rPr lang="en-US" sz="1425" spc="139">
                <a:solidFill>
                  <a:srgbClr val="231F20"/>
                </a:solidFill>
                <a:latin typeface="DM Sans"/>
                <a:ea typeface="DM Sans"/>
                <a:cs typeface="DM Sans"/>
                <a:sym typeface="DM Sans"/>
                <a:hlinkClick r:id="rId6" tooltip="https://www.scriptiebank.be/scriptie/2015/feesten-verschillende-culturen"/>
              </a:rPr>
              <a:t>https://www.scriptiebank.be/scriptie/2015/feesten-verschillende-culturen</a:t>
            </a:r>
          </a:p>
          <a:p>
            <a:pPr algn="l">
              <a:lnSpc>
                <a:spcPts val="1967"/>
              </a:lnSpc>
            </a:pPr>
            <a:endParaRPr lang="en-US" sz="1425" spc="139">
              <a:solidFill>
                <a:srgbClr val="231F20"/>
              </a:solidFill>
              <a:latin typeface="DM Sans"/>
              <a:ea typeface="DM Sans"/>
              <a:cs typeface="DM Sans"/>
              <a:sym typeface="DM Sans"/>
              <a:hlinkClick r:id="rId6" tooltip="https://www.scriptiebank.be/scriptie/2015/feesten-verschillende-culturen"/>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Schoolenveiligheid (2024). </a:t>
            </a:r>
            <a:r>
              <a:rPr lang="en-US" sz="1425" i="1" spc="139">
                <a:solidFill>
                  <a:srgbClr val="231F20"/>
                </a:solidFill>
                <a:latin typeface="DM Sans Italics"/>
                <a:ea typeface="DM Sans Italics"/>
                <a:cs typeface="DM Sans Italics"/>
                <a:sym typeface="DM Sans Italics"/>
              </a:rPr>
              <a:t>De Gouden en Zilveren weken.</a:t>
            </a:r>
            <a:r>
              <a:rPr lang="en-US" sz="1425" spc="139">
                <a:solidFill>
                  <a:srgbClr val="231F20"/>
                </a:solidFill>
                <a:latin typeface="DM Sans"/>
                <a:ea typeface="DM Sans"/>
                <a:cs typeface="DM Sans"/>
                <a:sym typeface="DM Sans"/>
              </a:rPr>
              <a:t> https://www.schoolenveiligheid.nl/kennisbank/de-gouden-en-zilveren-weken/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Schoolfruit (2023). </a:t>
            </a:r>
            <a:r>
              <a:rPr lang="en-US" sz="1425" i="1" spc="139">
                <a:solidFill>
                  <a:srgbClr val="231F20"/>
                </a:solidFill>
                <a:latin typeface="DM Sans Italics"/>
                <a:ea typeface="DM Sans Italics"/>
                <a:cs typeface="DM Sans Italics"/>
                <a:sym typeface="DM Sans Italics"/>
              </a:rPr>
              <a:t>Waarom we dit doen</a:t>
            </a:r>
            <a:r>
              <a:rPr lang="en-US" sz="1425" spc="139">
                <a:solidFill>
                  <a:srgbClr val="231F20"/>
                </a:solidFill>
                <a:latin typeface="DM Sans"/>
                <a:ea typeface="DM Sans"/>
                <a:cs typeface="DM Sans"/>
                <a:sym typeface="DM Sans"/>
              </a:rPr>
              <a:t>. https://schoolfruit.nl/waarom-we-dit-doen/</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SEL. Sociaal emotioneel leren als basis. (z.d.). https://www.keesvanoverveld.nl/boeken/sel/</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Velthausz, F., &amp; Winters, H. (2014). Jenaplan, school waar je leert samenleven . </a:t>
            </a:r>
          </a:p>
          <a:p>
            <a:pPr algn="l">
              <a:lnSpc>
                <a:spcPts val="1967"/>
              </a:lnSpc>
            </a:pPr>
            <a:endParaRPr lang="en-US" sz="1425" spc="139">
              <a:solidFill>
                <a:srgbClr val="231F20"/>
              </a:solidFill>
              <a:latin typeface="DM Sans"/>
              <a:ea typeface="DM Sans"/>
              <a:cs typeface="DM Sans"/>
              <a:sym typeface="DM Sans"/>
            </a:endParaRPr>
          </a:p>
          <a:p>
            <a:pPr marL="307792" lvl="1" indent="-153896" algn="l">
              <a:lnSpc>
                <a:spcPts val="1967"/>
              </a:lnSpc>
              <a:buFont typeface="Arial"/>
              <a:buChar char="•"/>
            </a:pPr>
            <a:r>
              <a:rPr lang="en-US" sz="1425" spc="139">
                <a:solidFill>
                  <a:srgbClr val="231F20"/>
                </a:solidFill>
                <a:latin typeface="DM Sans"/>
                <a:ea typeface="DM Sans"/>
                <a:cs typeface="DM Sans"/>
                <a:sym typeface="DM Sans"/>
              </a:rPr>
              <a:t>Ministerie van Onderwijs, Cultuur en Wetenschap. (2023, 31 maart). . https://www.onderwijsinspectie.nl/onderwerpen/sociale-veiligheid/toezicht-op-naleving-zorgplicht-sociale-veiligheid-op-school</a:t>
            </a: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a:p>
            <a:pPr algn="l">
              <a:lnSpc>
                <a:spcPts val="1967"/>
              </a:lnSpc>
            </a:pPr>
            <a:endParaRPr lang="en-US" sz="1425" spc="139">
              <a:solidFill>
                <a:srgbClr val="231F20"/>
              </a:solidFill>
              <a:latin typeface="DM Sans"/>
              <a:ea typeface="DM Sans"/>
              <a:cs typeface="DM Sans"/>
              <a:sym typeface="DM Sans"/>
            </a:endParaRPr>
          </a:p>
        </p:txBody>
      </p:sp>
      <p:sp>
        <p:nvSpPr>
          <p:cNvPr id="8" name="Freeform 8"/>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7"/>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9154958" y="-10853945"/>
            <a:ext cx="15139035" cy="15534457"/>
          </a:xfrm>
          <a:custGeom>
            <a:avLst/>
            <a:gdLst/>
            <a:ahLst/>
            <a:cxnLst/>
            <a:rect l="l" t="t" r="r" b="b"/>
            <a:pathLst>
              <a:path w="15139035" h="15534457">
                <a:moveTo>
                  <a:pt x="0" y="0"/>
                </a:moveTo>
                <a:lnTo>
                  <a:pt x="15139034" y="0"/>
                </a:lnTo>
                <a:lnTo>
                  <a:pt x="15139034" y="15534457"/>
                </a:lnTo>
                <a:lnTo>
                  <a:pt x="0" y="15534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16946" y="914400"/>
            <a:ext cx="13243277" cy="1149290"/>
          </a:xfrm>
          <a:prstGeom prst="rect">
            <a:avLst/>
          </a:prstGeom>
        </p:spPr>
        <p:txBody>
          <a:bodyPr lIns="0" tIns="0" rIns="0" bIns="0" rtlCol="0" anchor="t">
            <a:spAutoFit/>
          </a:bodyPr>
          <a:lstStyle/>
          <a:p>
            <a:pPr algn="l">
              <a:lnSpc>
                <a:spcPts val="9395"/>
              </a:lnSpc>
            </a:pPr>
            <a:r>
              <a:rPr lang="en-US" sz="6808" b="1" spc="667">
                <a:solidFill>
                  <a:srgbClr val="FFFFFF"/>
                </a:solidFill>
                <a:latin typeface="Oswald Bold"/>
                <a:ea typeface="Oswald Bold"/>
                <a:cs typeface="Oswald Bold"/>
                <a:sym typeface="Oswald Bold"/>
              </a:rPr>
              <a:t>ARMOEDE SIGNALERING</a:t>
            </a:r>
          </a:p>
        </p:txBody>
      </p:sp>
      <p:sp>
        <p:nvSpPr>
          <p:cNvPr id="4" name="Freeform 4"/>
          <p:cNvSpPr/>
          <p:nvPr/>
        </p:nvSpPr>
        <p:spPr>
          <a:xfrm>
            <a:off x="16905245" y="-3447304"/>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sp>
        <p:nvSpPr>
          <p:cNvPr id="6" name="TextBox 6"/>
          <p:cNvSpPr txBox="1"/>
          <p:nvPr/>
        </p:nvSpPr>
        <p:spPr>
          <a:xfrm>
            <a:off x="713896" y="2227485"/>
            <a:ext cx="16722339" cy="7880197"/>
          </a:xfrm>
          <a:prstGeom prst="rect">
            <a:avLst/>
          </a:prstGeom>
        </p:spPr>
        <p:txBody>
          <a:bodyPr lIns="0" tIns="0" rIns="0" bIns="0" rtlCol="0" anchor="t">
            <a:spAutoFit/>
          </a:bodyPr>
          <a:lstStyle/>
          <a:p>
            <a:pPr algn="just">
              <a:lnSpc>
                <a:spcPts val="3508"/>
              </a:lnSpc>
            </a:pPr>
            <a:r>
              <a:rPr lang="en-US" sz="2506">
                <a:solidFill>
                  <a:srgbClr val="FFFFFF"/>
                </a:solidFill>
                <a:latin typeface="DM Sans"/>
                <a:ea typeface="DM Sans"/>
                <a:cs typeface="DM Sans"/>
                <a:sym typeface="DM Sans"/>
              </a:rPr>
              <a:t>Uit diverse onderzoeken komt naar voren dat kinderen al jong weet hebben van financiële problemen die thuis spelen. Deze kinderen kunnen hiervan stress ervaren. Wat een negatieve weerslag kan hebben op hun leerprestaties. Doorgaans komen leerlingen uit sterke loyaliteit niet snel naar hun ouders toe om deze punten te bespreken. Tevens kan schaamte hier een rol spelen. </a:t>
            </a:r>
          </a:p>
          <a:p>
            <a:pPr algn="just">
              <a:lnSpc>
                <a:spcPts val="3508"/>
              </a:lnSpc>
            </a:pPr>
            <a:endParaRPr lang="en-US" sz="2506">
              <a:solidFill>
                <a:srgbClr val="FFFFFF"/>
              </a:solidFill>
              <a:latin typeface="DM Sans"/>
              <a:ea typeface="DM Sans"/>
              <a:cs typeface="DM Sans"/>
              <a:sym typeface="DM Sans"/>
            </a:endParaRPr>
          </a:p>
          <a:p>
            <a:pPr algn="just">
              <a:lnSpc>
                <a:spcPts val="3508"/>
              </a:lnSpc>
            </a:pPr>
            <a:r>
              <a:rPr lang="en-US" sz="2506">
                <a:solidFill>
                  <a:srgbClr val="FFFFFF"/>
                </a:solidFill>
                <a:latin typeface="DM Sans"/>
                <a:ea typeface="DM Sans"/>
                <a:cs typeface="DM Sans"/>
                <a:sym typeface="DM Sans"/>
              </a:rPr>
              <a:t>Dit is dan ook de reden dat IKC de Horizon een brugfunctionaris heeft aangesteld. De belangrijkste rol van de brugfuntionaris bestaat eruit om het eerste aanspreekpunt te zijn voor de ouders die het nodig hebben om geholpen te worden een beroep te kunnen doen, op alle voorzieningen die er zijn voor gezinnen die financieel niet zelfredzaam zijn. Te denken valt er aan een beroep te doen op een vergoeding vanuit de stichting leergeld, het Jeugdeducatiefonds, Jeudgfonds sport en cultuur, enzovoort.</a:t>
            </a:r>
          </a:p>
          <a:p>
            <a:pPr algn="just">
              <a:lnSpc>
                <a:spcPts val="3508"/>
              </a:lnSpc>
            </a:pPr>
            <a:endParaRPr lang="en-US" sz="2506">
              <a:solidFill>
                <a:srgbClr val="FFFFFF"/>
              </a:solidFill>
              <a:latin typeface="DM Sans"/>
              <a:ea typeface="DM Sans"/>
              <a:cs typeface="DM Sans"/>
              <a:sym typeface="DM Sans"/>
            </a:endParaRPr>
          </a:p>
          <a:p>
            <a:pPr algn="just">
              <a:lnSpc>
                <a:spcPts val="3508"/>
              </a:lnSpc>
            </a:pPr>
            <a:r>
              <a:rPr lang="en-US" sz="2506">
                <a:solidFill>
                  <a:srgbClr val="FFFFFF"/>
                </a:solidFill>
                <a:latin typeface="DM Sans"/>
                <a:ea typeface="DM Sans"/>
                <a:cs typeface="DM Sans"/>
                <a:sym typeface="DM Sans"/>
              </a:rPr>
              <a:t>Hiermee stelt IKC de Horizon ten doel om ook pro-actief te handelen. Ouders die het nodig hebben te wijzen op mogelijkheden om gebruik te maken van elk “potje” wat er is, zodat kinderen niet in een sociaal isolement komen.</a:t>
            </a:r>
          </a:p>
          <a:p>
            <a:pPr algn="just">
              <a:lnSpc>
                <a:spcPts val="3508"/>
              </a:lnSpc>
            </a:pPr>
            <a:endParaRPr lang="en-US" sz="2506">
              <a:solidFill>
                <a:srgbClr val="FFFFFF"/>
              </a:solidFill>
              <a:latin typeface="DM Sans"/>
              <a:ea typeface="DM Sans"/>
              <a:cs typeface="DM Sans"/>
              <a:sym typeface="DM Sans"/>
            </a:endParaRPr>
          </a:p>
          <a:p>
            <a:pPr algn="just">
              <a:lnSpc>
                <a:spcPts val="3508"/>
              </a:lnSpc>
            </a:pPr>
            <a:r>
              <a:rPr lang="en-US" sz="2506">
                <a:solidFill>
                  <a:srgbClr val="FFFFFF"/>
                </a:solidFill>
                <a:latin typeface="DM Sans"/>
                <a:ea typeface="DM Sans"/>
                <a:cs typeface="DM Sans"/>
                <a:sym typeface="DM Sans"/>
              </a:rPr>
              <a:t>Bovendien fungeert de brugfunctionaris meer en meer als een vertrouwenspersoon voor de gezinnen die ondersteuning kunnen gebruiken, zodat de brugfunctionaris een algeheel beeld krijgt van de situatie van een gezin in moeilijkheden. Hierdoor is het ook mogelijk door te verwijzen naar een budgetcoach of schuldhulpverlening, zodat de problemen niet onnodig verergeren. </a:t>
            </a:r>
          </a:p>
        </p:txBody>
      </p:sp>
      <p:grpSp>
        <p:nvGrpSpPr>
          <p:cNvPr id="7" name="Group 7"/>
          <p:cNvGrpSpPr/>
          <p:nvPr/>
        </p:nvGrpSpPr>
        <p:grpSpPr>
          <a:xfrm>
            <a:off x="17699101" y="9787279"/>
            <a:ext cx="1543050" cy="15430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834040" y="6985257"/>
            <a:ext cx="9896220" cy="989622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6559500" y="-5923318"/>
            <a:ext cx="11066479" cy="11355529"/>
          </a:xfrm>
          <a:custGeom>
            <a:avLst/>
            <a:gdLst/>
            <a:ahLst/>
            <a:cxnLst/>
            <a:rect l="l" t="t" r="r" b="b"/>
            <a:pathLst>
              <a:path w="11066479" h="11355529">
                <a:moveTo>
                  <a:pt x="0" y="0"/>
                </a:moveTo>
                <a:lnTo>
                  <a:pt x="11066479" y="0"/>
                </a:lnTo>
                <a:lnTo>
                  <a:pt x="11066479" y="11355529"/>
                </a:lnTo>
                <a:lnTo>
                  <a:pt x="0" y="11355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986589">
            <a:off x="14055593" y="5799033"/>
            <a:ext cx="8226027" cy="8440886"/>
          </a:xfrm>
          <a:custGeom>
            <a:avLst/>
            <a:gdLst/>
            <a:ahLst/>
            <a:cxnLst/>
            <a:rect l="l" t="t" r="r" b="b"/>
            <a:pathLst>
              <a:path w="8226027" h="8440886">
                <a:moveTo>
                  <a:pt x="0" y="0"/>
                </a:moveTo>
                <a:lnTo>
                  <a:pt x="8226027" y="0"/>
                </a:lnTo>
                <a:lnTo>
                  <a:pt x="8226027" y="8440886"/>
                </a:lnTo>
                <a:lnTo>
                  <a:pt x="0" y="8440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1" name="Group 11"/>
          <p:cNvGrpSpPr/>
          <p:nvPr/>
        </p:nvGrpSpPr>
        <p:grpSpPr>
          <a:xfrm>
            <a:off x="3088779" y="4943591"/>
            <a:ext cx="3718439" cy="3447835"/>
            <a:chOff x="0" y="0"/>
            <a:chExt cx="1363854" cy="1264602"/>
          </a:xfrm>
        </p:grpSpPr>
        <p:sp>
          <p:nvSpPr>
            <p:cNvPr id="12" name="Freeform 12"/>
            <p:cNvSpPr/>
            <p:nvPr/>
          </p:nvSpPr>
          <p:spPr>
            <a:xfrm>
              <a:off x="0" y="0"/>
              <a:ext cx="1363854" cy="1264602"/>
            </a:xfrm>
            <a:custGeom>
              <a:avLst/>
              <a:gdLst/>
              <a:ahLst/>
              <a:cxnLst/>
              <a:rect l="l" t="t" r="r" b="b"/>
              <a:pathLst>
                <a:path w="1363854" h="1264602">
                  <a:moveTo>
                    <a:pt x="64543" y="0"/>
                  </a:moveTo>
                  <a:lnTo>
                    <a:pt x="1299311" y="0"/>
                  </a:lnTo>
                  <a:cubicBezTo>
                    <a:pt x="1316429" y="0"/>
                    <a:pt x="1332846" y="6800"/>
                    <a:pt x="1344950" y="18904"/>
                  </a:cubicBezTo>
                  <a:cubicBezTo>
                    <a:pt x="1357054" y="31008"/>
                    <a:pt x="1363854" y="47425"/>
                    <a:pt x="1363854" y="64543"/>
                  </a:cubicBezTo>
                  <a:lnTo>
                    <a:pt x="1363854" y="1200059"/>
                  </a:lnTo>
                  <a:cubicBezTo>
                    <a:pt x="1363854" y="1235705"/>
                    <a:pt x="1334958" y="1264602"/>
                    <a:pt x="1299311" y="1264602"/>
                  </a:cubicBezTo>
                  <a:lnTo>
                    <a:pt x="64543" y="1264602"/>
                  </a:lnTo>
                  <a:cubicBezTo>
                    <a:pt x="47425" y="1264602"/>
                    <a:pt x="31008" y="1257802"/>
                    <a:pt x="18904" y="1245698"/>
                  </a:cubicBezTo>
                  <a:cubicBezTo>
                    <a:pt x="6800" y="1233594"/>
                    <a:pt x="0" y="1217177"/>
                    <a:pt x="0" y="1200059"/>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13" name="TextBox 13"/>
            <p:cNvSpPr txBox="1"/>
            <p:nvPr/>
          </p:nvSpPr>
          <p:spPr>
            <a:xfrm>
              <a:off x="0" y="-19050"/>
              <a:ext cx="1363854" cy="1283652"/>
            </a:xfrm>
            <a:prstGeom prst="rect">
              <a:avLst/>
            </a:prstGeom>
          </p:spPr>
          <p:txBody>
            <a:bodyPr lIns="50800" tIns="50800" rIns="50800" bIns="50800" rtlCol="0" anchor="ctr"/>
            <a:lstStyle/>
            <a:p>
              <a:pPr marL="474979" lvl="1" indent="-237490" algn="ctr">
                <a:lnSpc>
                  <a:spcPts val="2859"/>
                </a:lnSpc>
                <a:buAutoNum type="arabicPeriod"/>
              </a:pPr>
              <a:r>
                <a:rPr lang="en-US" sz="2199">
                  <a:solidFill>
                    <a:srgbClr val="FFFFFF">
                      <a:alpha val="98824"/>
                    </a:srgbClr>
                  </a:solidFill>
                  <a:latin typeface="Open Sauce"/>
                  <a:ea typeface="Open Sauce"/>
                  <a:cs typeface="Open Sauce"/>
                  <a:sym typeface="Open Sauce"/>
                </a:rPr>
                <a:t>En</a:t>
              </a:r>
            </a:p>
          </p:txBody>
        </p:sp>
      </p:grpSp>
      <p:grpSp>
        <p:nvGrpSpPr>
          <p:cNvPr id="14" name="Group 14"/>
          <p:cNvGrpSpPr/>
          <p:nvPr/>
        </p:nvGrpSpPr>
        <p:grpSpPr>
          <a:xfrm>
            <a:off x="3084512" y="3889336"/>
            <a:ext cx="3684606" cy="847111"/>
            <a:chOff x="0" y="0"/>
            <a:chExt cx="1351445" cy="310705"/>
          </a:xfrm>
        </p:grpSpPr>
        <p:sp>
          <p:nvSpPr>
            <p:cNvPr id="15" name="Freeform 15"/>
            <p:cNvSpPr/>
            <p:nvPr/>
          </p:nvSpPr>
          <p:spPr>
            <a:xfrm>
              <a:off x="0" y="0"/>
              <a:ext cx="1351445" cy="310705"/>
            </a:xfrm>
            <a:custGeom>
              <a:avLst/>
              <a:gdLst/>
              <a:ahLst/>
              <a:cxnLst/>
              <a:rect l="l" t="t" r="r" b="b"/>
              <a:pathLst>
                <a:path w="1351445" h="310705">
                  <a:moveTo>
                    <a:pt x="65136" y="0"/>
                  </a:moveTo>
                  <a:lnTo>
                    <a:pt x="1286309" y="0"/>
                  </a:lnTo>
                  <a:cubicBezTo>
                    <a:pt x="1322283" y="0"/>
                    <a:pt x="1351445" y="29162"/>
                    <a:pt x="1351445" y="65136"/>
                  </a:cubicBezTo>
                  <a:lnTo>
                    <a:pt x="1351445" y="245569"/>
                  </a:lnTo>
                  <a:cubicBezTo>
                    <a:pt x="1351445" y="281542"/>
                    <a:pt x="1322283" y="310705"/>
                    <a:pt x="1286309" y="310705"/>
                  </a:cubicBezTo>
                  <a:lnTo>
                    <a:pt x="65136" y="310705"/>
                  </a:lnTo>
                  <a:cubicBezTo>
                    <a:pt x="29162" y="310705"/>
                    <a:pt x="0" y="281542"/>
                    <a:pt x="0" y="245569"/>
                  </a:cubicBezTo>
                  <a:lnTo>
                    <a:pt x="0" y="65136"/>
                  </a:lnTo>
                  <a:cubicBezTo>
                    <a:pt x="0" y="29162"/>
                    <a:pt x="29162" y="0"/>
                    <a:pt x="65136" y="0"/>
                  </a:cubicBezTo>
                  <a:close/>
                </a:path>
              </a:pathLst>
            </a:custGeom>
            <a:solidFill>
              <a:srgbClr val="FFFFFF">
                <a:alpha val="98824"/>
              </a:srgbClr>
            </a:solidFill>
          </p:spPr>
        </p:sp>
        <p:sp>
          <p:nvSpPr>
            <p:cNvPr id="16" name="TextBox 16"/>
            <p:cNvSpPr txBox="1"/>
            <p:nvPr/>
          </p:nvSpPr>
          <p:spPr>
            <a:xfrm>
              <a:off x="0" y="-19050"/>
              <a:ext cx="1351445" cy="329755"/>
            </a:xfrm>
            <a:prstGeom prst="rect">
              <a:avLst/>
            </a:prstGeom>
          </p:spPr>
          <p:txBody>
            <a:bodyPr lIns="50800" tIns="50800" rIns="50800" bIns="50800" rtlCol="0" anchor="ctr"/>
            <a:lstStyle/>
            <a:p>
              <a:pPr algn="ctr">
                <a:lnSpc>
                  <a:spcPts val="2859"/>
                </a:lnSpc>
              </a:pPr>
              <a:endParaRPr/>
            </a:p>
          </p:txBody>
        </p:sp>
      </p:grpSp>
      <p:grpSp>
        <p:nvGrpSpPr>
          <p:cNvPr id="17" name="Group 17"/>
          <p:cNvGrpSpPr/>
          <p:nvPr/>
        </p:nvGrpSpPr>
        <p:grpSpPr>
          <a:xfrm>
            <a:off x="11194558" y="3891850"/>
            <a:ext cx="3711915" cy="847111"/>
            <a:chOff x="0" y="0"/>
            <a:chExt cx="1361461" cy="310705"/>
          </a:xfrm>
        </p:grpSpPr>
        <p:sp>
          <p:nvSpPr>
            <p:cNvPr id="18" name="Freeform 18"/>
            <p:cNvSpPr/>
            <p:nvPr/>
          </p:nvSpPr>
          <p:spPr>
            <a:xfrm>
              <a:off x="0" y="0"/>
              <a:ext cx="1361461" cy="310705"/>
            </a:xfrm>
            <a:custGeom>
              <a:avLst/>
              <a:gdLst/>
              <a:ahLst/>
              <a:cxnLst/>
              <a:rect l="l" t="t" r="r" b="b"/>
              <a:pathLst>
                <a:path w="1361461" h="310705">
                  <a:moveTo>
                    <a:pt x="64657" y="0"/>
                  </a:moveTo>
                  <a:lnTo>
                    <a:pt x="1296805" y="0"/>
                  </a:lnTo>
                  <a:cubicBezTo>
                    <a:pt x="1332514" y="0"/>
                    <a:pt x="1361461" y="28948"/>
                    <a:pt x="1361461" y="64657"/>
                  </a:cubicBezTo>
                  <a:lnTo>
                    <a:pt x="1361461" y="246048"/>
                  </a:lnTo>
                  <a:cubicBezTo>
                    <a:pt x="1361461" y="263196"/>
                    <a:pt x="1354649" y="279642"/>
                    <a:pt x="1342524" y="291767"/>
                  </a:cubicBezTo>
                  <a:cubicBezTo>
                    <a:pt x="1330399" y="303893"/>
                    <a:pt x="1313953" y="310705"/>
                    <a:pt x="1296805" y="310705"/>
                  </a:cubicBezTo>
                  <a:lnTo>
                    <a:pt x="64657" y="310705"/>
                  </a:lnTo>
                  <a:cubicBezTo>
                    <a:pt x="47509" y="310705"/>
                    <a:pt x="31063" y="303893"/>
                    <a:pt x="18937" y="291767"/>
                  </a:cubicBezTo>
                  <a:cubicBezTo>
                    <a:pt x="6812" y="279642"/>
                    <a:pt x="0" y="263196"/>
                    <a:pt x="0" y="246048"/>
                  </a:cubicBezTo>
                  <a:lnTo>
                    <a:pt x="0" y="64657"/>
                  </a:lnTo>
                  <a:cubicBezTo>
                    <a:pt x="0" y="47509"/>
                    <a:pt x="6812" y="31063"/>
                    <a:pt x="18937" y="18937"/>
                  </a:cubicBezTo>
                  <a:cubicBezTo>
                    <a:pt x="31063" y="6812"/>
                    <a:pt x="47509" y="0"/>
                    <a:pt x="64657" y="0"/>
                  </a:cubicBezTo>
                  <a:close/>
                </a:path>
              </a:pathLst>
            </a:custGeom>
            <a:solidFill>
              <a:srgbClr val="FFFFFF">
                <a:alpha val="98824"/>
              </a:srgbClr>
            </a:solidFill>
          </p:spPr>
        </p:sp>
        <p:sp>
          <p:nvSpPr>
            <p:cNvPr id="19" name="TextBox 19"/>
            <p:cNvSpPr txBox="1"/>
            <p:nvPr/>
          </p:nvSpPr>
          <p:spPr>
            <a:xfrm>
              <a:off x="0" y="-19050"/>
              <a:ext cx="1361461" cy="329755"/>
            </a:xfrm>
            <a:prstGeom prst="rect">
              <a:avLst/>
            </a:prstGeom>
          </p:spPr>
          <p:txBody>
            <a:bodyPr lIns="50800" tIns="50800" rIns="50800" bIns="50800" rtlCol="0" anchor="ctr"/>
            <a:lstStyle/>
            <a:p>
              <a:pPr algn="ctr">
                <a:lnSpc>
                  <a:spcPts val="2859"/>
                </a:lnSpc>
              </a:pPr>
              <a:endParaRPr/>
            </a:p>
          </p:txBody>
        </p:sp>
      </p:grpSp>
      <p:grpSp>
        <p:nvGrpSpPr>
          <p:cNvPr id="20" name="Group 20"/>
          <p:cNvGrpSpPr/>
          <p:nvPr/>
        </p:nvGrpSpPr>
        <p:grpSpPr>
          <a:xfrm>
            <a:off x="7136273" y="3889336"/>
            <a:ext cx="3718439" cy="847111"/>
            <a:chOff x="0" y="0"/>
            <a:chExt cx="1363854" cy="310705"/>
          </a:xfrm>
        </p:grpSpPr>
        <p:sp>
          <p:nvSpPr>
            <p:cNvPr id="21" name="Freeform 21"/>
            <p:cNvSpPr/>
            <p:nvPr/>
          </p:nvSpPr>
          <p:spPr>
            <a:xfrm>
              <a:off x="0" y="0"/>
              <a:ext cx="1363854" cy="310705"/>
            </a:xfrm>
            <a:custGeom>
              <a:avLst/>
              <a:gdLst/>
              <a:ahLst/>
              <a:cxnLst/>
              <a:rect l="l" t="t" r="r" b="b"/>
              <a:pathLst>
                <a:path w="1363854" h="310705">
                  <a:moveTo>
                    <a:pt x="64543" y="0"/>
                  </a:moveTo>
                  <a:lnTo>
                    <a:pt x="1299311" y="0"/>
                  </a:lnTo>
                  <a:cubicBezTo>
                    <a:pt x="1316429" y="0"/>
                    <a:pt x="1332846" y="6800"/>
                    <a:pt x="1344950" y="18904"/>
                  </a:cubicBezTo>
                  <a:cubicBezTo>
                    <a:pt x="1357054" y="31008"/>
                    <a:pt x="1363854" y="47425"/>
                    <a:pt x="1363854" y="64543"/>
                  </a:cubicBezTo>
                  <a:lnTo>
                    <a:pt x="1363854" y="246162"/>
                  </a:lnTo>
                  <a:cubicBezTo>
                    <a:pt x="1363854" y="263279"/>
                    <a:pt x="1357054" y="279696"/>
                    <a:pt x="1344950" y="291800"/>
                  </a:cubicBezTo>
                  <a:cubicBezTo>
                    <a:pt x="1332846" y="303905"/>
                    <a:pt x="1316429" y="310705"/>
                    <a:pt x="1299311" y="310705"/>
                  </a:cubicBezTo>
                  <a:lnTo>
                    <a:pt x="64543" y="310705"/>
                  </a:lnTo>
                  <a:cubicBezTo>
                    <a:pt x="28897" y="310705"/>
                    <a:pt x="0" y="281808"/>
                    <a:pt x="0" y="246162"/>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22" name="TextBox 22"/>
            <p:cNvSpPr txBox="1"/>
            <p:nvPr/>
          </p:nvSpPr>
          <p:spPr>
            <a:xfrm>
              <a:off x="0" y="-19050"/>
              <a:ext cx="1363854" cy="329755"/>
            </a:xfrm>
            <a:prstGeom prst="rect">
              <a:avLst/>
            </a:prstGeom>
          </p:spPr>
          <p:txBody>
            <a:bodyPr lIns="50800" tIns="50800" rIns="50800" bIns="50800" rtlCol="0" anchor="ctr"/>
            <a:lstStyle/>
            <a:p>
              <a:pPr algn="ctr">
                <a:lnSpc>
                  <a:spcPts val="2859"/>
                </a:lnSpc>
              </a:pPr>
              <a:endParaRPr/>
            </a:p>
          </p:txBody>
        </p:sp>
      </p:grpSp>
      <p:grpSp>
        <p:nvGrpSpPr>
          <p:cNvPr id="23" name="Group 23"/>
          <p:cNvGrpSpPr/>
          <p:nvPr/>
        </p:nvGrpSpPr>
        <p:grpSpPr>
          <a:xfrm>
            <a:off x="7136273" y="4943591"/>
            <a:ext cx="3718439" cy="3447835"/>
            <a:chOff x="0" y="0"/>
            <a:chExt cx="1363854" cy="1264602"/>
          </a:xfrm>
        </p:grpSpPr>
        <p:sp>
          <p:nvSpPr>
            <p:cNvPr id="24" name="Freeform 24"/>
            <p:cNvSpPr/>
            <p:nvPr/>
          </p:nvSpPr>
          <p:spPr>
            <a:xfrm>
              <a:off x="0" y="0"/>
              <a:ext cx="1363854" cy="1264602"/>
            </a:xfrm>
            <a:custGeom>
              <a:avLst/>
              <a:gdLst/>
              <a:ahLst/>
              <a:cxnLst/>
              <a:rect l="l" t="t" r="r" b="b"/>
              <a:pathLst>
                <a:path w="1363854" h="1264602">
                  <a:moveTo>
                    <a:pt x="64543" y="0"/>
                  </a:moveTo>
                  <a:lnTo>
                    <a:pt x="1299311" y="0"/>
                  </a:lnTo>
                  <a:cubicBezTo>
                    <a:pt x="1316429" y="0"/>
                    <a:pt x="1332846" y="6800"/>
                    <a:pt x="1344950" y="18904"/>
                  </a:cubicBezTo>
                  <a:cubicBezTo>
                    <a:pt x="1357054" y="31008"/>
                    <a:pt x="1363854" y="47425"/>
                    <a:pt x="1363854" y="64543"/>
                  </a:cubicBezTo>
                  <a:lnTo>
                    <a:pt x="1363854" y="1200059"/>
                  </a:lnTo>
                  <a:cubicBezTo>
                    <a:pt x="1363854" y="1235705"/>
                    <a:pt x="1334958" y="1264602"/>
                    <a:pt x="1299311" y="1264602"/>
                  </a:cubicBezTo>
                  <a:lnTo>
                    <a:pt x="64543" y="1264602"/>
                  </a:lnTo>
                  <a:cubicBezTo>
                    <a:pt x="47425" y="1264602"/>
                    <a:pt x="31008" y="1257802"/>
                    <a:pt x="18904" y="1245698"/>
                  </a:cubicBezTo>
                  <a:cubicBezTo>
                    <a:pt x="6800" y="1233594"/>
                    <a:pt x="0" y="1217177"/>
                    <a:pt x="0" y="1200059"/>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25" name="TextBox 25"/>
            <p:cNvSpPr txBox="1"/>
            <p:nvPr/>
          </p:nvSpPr>
          <p:spPr>
            <a:xfrm>
              <a:off x="0" y="-19050"/>
              <a:ext cx="1363854" cy="1283652"/>
            </a:xfrm>
            <a:prstGeom prst="rect">
              <a:avLst/>
            </a:prstGeom>
          </p:spPr>
          <p:txBody>
            <a:bodyPr lIns="50800" tIns="50800" rIns="50800" bIns="50800" rtlCol="0" anchor="ctr"/>
            <a:lstStyle/>
            <a:p>
              <a:pPr algn="ctr">
                <a:lnSpc>
                  <a:spcPts val="2859"/>
                </a:lnSpc>
              </a:pPr>
              <a:endParaRPr/>
            </a:p>
          </p:txBody>
        </p:sp>
      </p:grpSp>
      <p:grpSp>
        <p:nvGrpSpPr>
          <p:cNvPr id="26" name="Group 26"/>
          <p:cNvGrpSpPr/>
          <p:nvPr/>
        </p:nvGrpSpPr>
        <p:grpSpPr>
          <a:xfrm>
            <a:off x="11194558" y="4943591"/>
            <a:ext cx="3718439" cy="3447835"/>
            <a:chOff x="0" y="0"/>
            <a:chExt cx="1363854" cy="1264602"/>
          </a:xfrm>
        </p:grpSpPr>
        <p:sp>
          <p:nvSpPr>
            <p:cNvPr id="27" name="Freeform 27"/>
            <p:cNvSpPr/>
            <p:nvPr/>
          </p:nvSpPr>
          <p:spPr>
            <a:xfrm>
              <a:off x="0" y="0"/>
              <a:ext cx="1363854" cy="1264602"/>
            </a:xfrm>
            <a:custGeom>
              <a:avLst/>
              <a:gdLst/>
              <a:ahLst/>
              <a:cxnLst/>
              <a:rect l="l" t="t" r="r" b="b"/>
              <a:pathLst>
                <a:path w="1363854" h="1264602">
                  <a:moveTo>
                    <a:pt x="64543" y="0"/>
                  </a:moveTo>
                  <a:lnTo>
                    <a:pt x="1299311" y="0"/>
                  </a:lnTo>
                  <a:cubicBezTo>
                    <a:pt x="1316429" y="0"/>
                    <a:pt x="1332846" y="6800"/>
                    <a:pt x="1344950" y="18904"/>
                  </a:cubicBezTo>
                  <a:cubicBezTo>
                    <a:pt x="1357054" y="31008"/>
                    <a:pt x="1363854" y="47425"/>
                    <a:pt x="1363854" y="64543"/>
                  </a:cubicBezTo>
                  <a:lnTo>
                    <a:pt x="1363854" y="1200059"/>
                  </a:lnTo>
                  <a:cubicBezTo>
                    <a:pt x="1363854" y="1235705"/>
                    <a:pt x="1334958" y="1264602"/>
                    <a:pt x="1299311" y="1264602"/>
                  </a:cubicBezTo>
                  <a:lnTo>
                    <a:pt x="64543" y="1264602"/>
                  </a:lnTo>
                  <a:cubicBezTo>
                    <a:pt x="47425" y="1264602"/>
                    <a:pt x="31008" y="1257802"/>
                    <a:pt x="18904" y="1245698"/>
                  </a:cubicBezTo>
                  <a:cubicBezTo>
                    <a:pt x="6800" y="1233594"/>
                    <a:pt x="0" y="1217177"/>
                    <a:pt x="0" y="1200059"/>
                  </a:cubicBezTo>
                  <a:lnTo>
                    <a:pt x="0" y="64543"/>
                  </a:lnTo>
                  <a:cubicBezTo>
                    <a:pt x="0" y="47425"/>
                    <a:pt x="6800" y="31008"/>
                    <a:pt x="18904" y="18904"/>
                  </a:cubicBezTo>
                  <a:cubicBezTo>
                    <a:pt x="31008" y="6800"/>
                    <a:pt x="47425" y="0"/>
                    <a:pt x="64543" y="0"/>
                  </a:cubicBezTo>
                  <a:close/>
                </a:path>
              </a:pathLst>
            </a:custGeom>
            <a:solidFill>
              <a:srgbClr val="FFFFFF">
                <a:alpha val="98824"/>
              </a:srgbClr>
            </a:solidFill>
          </p:spPr>
        </p:sp>
        <p:sp>
          <p:nvSpPr>
            <p:cNvPr id="28" name="TextBox 28"/>
            <p:cNvSpPr txBox="1"/>
            <p:nvPr/>
          </p:nvSpPr>
          <p:spPr>
            <a:xfrm>
              <a:off x="0" y="-19050"/>
              <a:ext cx="1363854" cy="1283652"/>
            </a:xfrm>
            <a:prstGeom prst="rect">
              <a:avLst/>
            </a:prstGeom>
          </p:spPr>
          <p:txBody>
            <a:bodyPr lIns="50800" tIns="50800" rIns="50800" bIns="50800" rtlCol="0" anchor="ctr"/>
            <a:lstStyle/>
            <a:p>
              <a:pPr algn="ctr">
                <a:lnSpc>
                  <a:spcPts val="2859"/>
                </a:lnSpc>
              </a:pPr>
              <a:endParaRPr/>
            </a:p>
          </p:txBody>
        </p:sp>
      </p:grpSp>
      <p:sp>
        <p:nvSpPr>
          <p:cNvPr id="29" name="Freeform 29"/>
          <p:cNvSpPr/>
          <p:nvPr/>
        </p:nvSpPr>
        <p:spPr>
          <a:xfrm rot="-911545">
            <a:off x="14990406" y="7062012"/>
            <a:ext cx="1687268" cy="603198"/>
          </a:xfrm>
          <a:custGeom>
            <a:avLst/>
            <a:gdLst/>
            <a:ahLst/>
            <a:cxnLst/>
            <a:rect l="l" t="t" r="r" b="b"/>
            <a:pathLst>
              <a:path w="1687268" h="603198">
                <a:moveTo>
                  <a:pt x="0" y="0"/>
                </a:moveTo>
                <a:lnTo>
                  <a:pt x="1687268" y="0"/>
                </a:lnTo>
                <a:lnTo>
                  <a:pt x="1687268" y="603198"/>
                </a:lnTo>
                <a:lnTo>
                  <a:pt x="0" y="603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0" name="Group 30"/>
          <p:cNvGrpSpPr/>
          <p:nvPr/>
        </p:nvGrpSpPr>
        <p:grpSpPr>
          <a:xfrm>
            <a:off x="17699101" y="9756732"/>
            <a:ext cx="1543050" cy="1543050"/>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7">
                <a:alphaModFix amt="0"/>
              </a:blip>
              <a:stretch>
                <a:fillRect/>
              </a:stretch>
            </a:blipFill>
          </p:spPr>
        </p:sp>
      </p:grpSp>
      <p:sp>
        <p:nvSpPr>
          <p:cNvPr id="32" name="TextBox 32"/>
          <p:cNvSpPr txBox="1"/>
          <p:nvPr/>
        </p:nvSpPr>
        <p:spPr>
          <a:xfrm>
            <a:off x="3374976" y="4095760"/>
            <a:ext cx="3137511" cy="368622"/>
          </a:xfrm>
          <a:prstGeom prst="rect">
            <a:avLst/>
          </a:prstGeom>
        </p:spPr>
        <p:txBody>
          <a:bodyPr lIns="0" tIns="0" rIns="0" bIns="0" rtlCol="0" anchor="t">
            <a:spAutoFit/>
          </a:bodyPr>
          <a:lstStyle/>
          <a:p>
            <a:pPr marL="0" lvl="0" indent="0" algn="ctr">
              <a:lnSpc>
                <a:spcPts val="3047"/>
              </a:lnSpc>
              <a:spcBef>
                <a:spcPct val="0"/>
              </a:spcBef>
            </a:pPr>
            <a:r>
              <a:rPr lang="en-US" sz="2208" spc="216">
                <a:solidFill>
                  <a:srgbClr val="231F20"/>
                </a:solidFill>
                <a:latin typeface="Oswald"/>
                <a:ea typeface="Oswald"/>
                <a:cs typeface="Oswald"/>
                <a:sym typeface="Oswald"/>
              </a:rPr>
              <a:t>LEERLINGENMONITOR</a:t>
            </a:r>
          </a:p>
        </p:txBody>
      </p:sp>
      <p:sp>
        <p:nvSpPr>
          <p:cNvPr id="33" name="TextBox 33"/>
          <p:cNvSpPr txBox="1"/>
          <p:nvPr/>
        </p:nvSpPr>
        <p:spPr>
          <a:xfrm>
            <a:off x="7208448" y="4112045"/>
            <a:ext cx="3646264" cy="336053"/>
          </a:xfrm>
          <a:prstGeom prst="rect">
            <a:avLst/>
          </a:prstGeom>
        </p:spPr>
        <p:txBody>
          <a:bodyPr lIns="0" tIns="0" rIns="0" bIns="0" rtlCol="0" anchor="t">
            <a:spAutoFit/>
          </a:bodyPr>
          <a:lstStyle/>
          <a:p>
            <a:pPr marL="0" lvl="0" indent="0" algn="ctr">
              <a:lnSpc>
                <a:spcPts val="2713"/>
              </a:lnSpc>
              <a:spcBef>
                <a:spcPct val="0"/>
              </a:spcBef>
            </a:pPr>
            <a:r>
              <a:rPr lang="en-US" sz="1966" spc="192">
                <a:solidFill>
                  <a:srgbClr val="231F20"/>
                </a:solidFill>
                <a:latin typeface="Oswald"/>
                <a:ea typeface="Oswald"/>
                <a:cs typeface="Oswald"/>
                <a:sym typeface="Oswald"/>
              </a:rPr>
              <a:t>PERSONEELSMONITOR</a:t>
            </a:r>
          </a:p>
        </p:txBody>
      </p:sp>
      <p:sp>
        <p:nvSpPr>
          <p:cNvPr id="34" name="TextBox 34"/>
          <p:cNvSpPr txBox="1"/>
          <p:nvPr/>
        </p:nvSpPr>
        <p:spPr>
          <a:xfrm>
            <a:off x="11230645" y="4112045"/>
            <a:ext cx="3646264" cy="336053"/>
          </a:xfrm>
          <a:prstGeom prst="rect">
            <a:avLst/>
          </a:prstGeom>
        </p:spPr>
        <p:txBody>
          <a:bodyPr lIns="0" tIns="0" rIns="0" bIns="0" rtlCol="0" anchor="t">
            <a:spAutoFit/>
          </a:bodyPr>
          <a:lstStyle/>
          <a:p>
            <a:pPr marL="0" lvl="0" indent="0" algn="ctr">
              <a:lnSpc>
                <a:spcPts val="2713"/>
              </a:lnSpc>
              <a:spcBef>
                <a:spcPct val="0"/>
              </a:spcBef>
            </a:pPr>
            <a:r>
              <a:rPr lang="en-US" sz="1966" spc="192">
                <a:solidFill>
                  <a:srgbClr val="231F20"/>
                </a:solidFill>
                <a:latin typeface="Oswald"/>
                <a:ea typeface="Oswald"/>
                <a:cs typeface="Oswald"/>
                <a:sym typeface="Oswald"/>
              </a:rPr>
              <a:t>OVERIGE MOMENTEN</a:t>
            </a:r>
          </a:p>
        </p:txBody>
      </p:sp>
      <p:sp>
        <p:nvSpPr>
          <p:cNvPr id="35" name="TextBox 35"/>
          <p:cNvSpPr txBox="1"/>
          <p:nvPr/>
        </p:nvSpPr>
        <p:spPr>
          <a:xfrm>
            <a:off x="3084512" y="5105400"/>
            <a:ext cx="3531740" cy="2026853"/>
          </a:xfrm>
          <a:prstGeom prst="rect">
            <a:avLst/>
          </a:prstGeom>
        </p:spPr>
        <p:txBody>
          <a:bodyPr lIns="0" tIns="0" rIns="0" bIns="0" rtlCol="0" anchor="t">
            <a:spAutoFit/>
          </a:bodyPr>
          <a:lstStyle/>
          <a:p>
            <a:pPr marL="502536" lvl="1" indent="-251268" algn="l">
              <a:lnSpc>
                <a:spcPts val="3258"/>
              </a:lnSpc>
              <a:buFont typeface="Arial"/>
              <a:buChar char="•"/>
            </a:pPr>
            <a:r>
              <a:rPr lang="en-US" sz="2327">
                <a:solidFill>
                  <a:srgbClr val="100F0D"/>
                </a:solidFill>
                <a:latin typeface="DM Sans"/>
                <a:ea typeface="DM Sans"/>
                <a:cs typeface="DM Sans"/>
                <a:sym typeface="DM Sans"/>
              </a:rPr>
              <a:t>Enquêtes uitgevoerd in bovenbouw klassen</a:t>
            </a:r>
          </a:p>
          <a:p>
            <a:pPr marL="502536" lvl="1" indent="-251268" algn="l">
              <a:lnSpc>
                <a:spcPts val="3258"/>
              </a:lnSpc>
              <a:buFont typeface="Arial"/>
              <a:buChar char="•"/>
            </a:pPr>
            <a:r>
              <a:rPr lang="en-US" sz="2327">
                <a:solidFill>
                  <a:srgbClr val="100F0D"/>
                </a:solidFill>
                <a:latin typeface="DM Sans"/>
                <a:ea typeface="DM Sans"/>
                <a:cs typeface="DM Sans"/>
                <a:sym typeface="DM Sans"/>
              </a:rPr>
              <a:t>Laatste enquête is uitgevoerd in oktober ´23</a:t>
            </a:r>
          </a:p>
        </p:txBody>
      </p:sp>
      <p:sp>
        <p:nvSpPr>
          <p:cNvPr id="36" name="TextBox 36"/>
          <p:cNvSpPr txBox="1"/>
          <p:nvPr/>
        </p:nvSpPr>
        <p:spPr>
          <a:xfrm>
            <a:off x="7136273" y="5010955"/>
            <a:ext cx="3407707" cy="3189605"/>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100F0D"/>
                </a:solidFill>
                <a:latin typeface="DM Sans"/>
                <a:ea typeface="DM Sans"/>
                <a:cs typeface="DM Sans"/>
                <a:sym typeface="DM Sans"/>
              </a:rPr>
              <a:t>Enquêtes op het gebied van sociale en fysieke veiligheid. Een onderdeel van KiVa</a:t>
            </a:r>
          </a:p>
          <a:p>
            <a:pPr marL="496571" lvl="1" indent="-248285" algn="l">
              <a:lnSpc>
                <a:spcPts val="3220"/>
              </a:lnSpc>
              <a:buFont typeface="Arial"/>
              <a:buChar char="•"/>
            </a:pPr>
            <a:r>
              <a:rPr lang="en-US" sz="2300">
                <a:solidFill>
                  <a:srgbClr val="100F0D"/>
                </a:solidFill>
                <a:latin typeface="DM Sans"/>
                <a:ea typeface="DM Sans"/>
                <a:cs typeface="DM Sans"/>
                <a:sym typeface="DM Sans"/>
              </a:rPr>
              <a:t>Uitkomsten worden besproken met het team</a:t>
            </a:r>
          </a:p>
        </p:txBody>
      </p:sp>
      <p:sp>
        <p:nvSpPr>
          <p:cNvPr id="37" name="TextBox 37"/>
          <p:cNvSpPr txBox="1"/>
          <p:nvPr/>
        </p:nvSpPr>
        <p:spPr>
          <a:xfrm>
            <a:off x="11052352" y="5010955"/>
            <a:ext cx="3718439" cy="2389505"/>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100F0D"/>
                </a:solidFill>
                <a:latin typeface="DM Sans"/>
                <a:ea typeface="DM Sans"/>
                <a:cs typeface="DM Sans"/>
                <a:sym typeface="DM Sans"/>
              </a:rPr>
              <a:t>Er zijn overige momenten van monitoring en mogelijke koerswijziging</a:t>
            </a:r>
          </a:p>
          <a:p>
            <a:pPr marL="496571" lvl="1" indent="-248285" algn="l">
              <a:lnSpc>
                <a:spcPts val="3220"/>
              </a:lnSpc>
              <a:buFont typeface="Arial"/>
              <a:buChar char="•"/>
            </a:pPr>
            <a:r>
              <a:rPr lang="en-US" sz="2300">
                <a:solidFill>
                  <a:srgbClr val="100F0D"/>
                </a:solidFill>
                <a:latin typeface="DM Sans"/>
                <a:ea typeface="DM Sans"/>
                <a:cs typeface="DM Sans"/>
                <a:sym typeface="DM Sans"/>
              </a:rPr>
              <a:t>Problemen worden besproken tijdens...</a:t>
            </a:r>
          </a:p>
        </p:txBody>
      </p:sp>
      <p:sp>
        <p:nvSpPr>
          <p:cNvPr id="38" name="TextBox 38"/>
          <p:cNvSpPr txBox="1"/>
          <p:nvPr/>
        </p:nvSpPr>
        <p:spPr>
          <a:xfrm>
            <a:off x="3084512" y="895350"/>
            <a:ext cx="11821960" cy="2261235"/>
          </a:xfrm>
          <a:prstGeom prst="rect">
            <a:avLst/>
          </a:prstGeom>
        </p:spPr>
        <p:txBody>
          <a:bodyPr lIns="0" tIns="0" rIns="0" bIns="0" rtlCol="0" anchor="t">
            <a:spAutoFit/>
          </a:bodyPr>
          <a:lstStyle/>
          <a:p>
            <a:pPr algn="l">
              <a:lnSpc>
                <a:spcPts val="11040"/>
              </a:lnSpc>
            </a:pPr>
            <a:r>
              <a:rPr lang="en-US" sz="8000" b="1" spc="784">
                <a:solidFill>
                  <a:srgbClr val="FFFFFF"/>
                </a:solidFill>
                <a:latin typeface="Oswald Bold"/>
                <a:ea typeface="Oswald Bold"/>
                <a:cs typeface="Oswald Bold"/>
                <a:sym typeface="Oswald Bold"/>
              </a:rPr>
              <a:t>HUIDIGE SITUATIE</a:t>
            </a:r>
          </a:p>
          <a:p>
            <a:pPr algn="l">
              <a:lnSpc>
                <a:spcPts val="6900"/>
              </a:lnSpc>
            </a:pPr>
            <a:endParaRPr lang="en-US" sz="8000" b="1" spc="784">
              <a:solidFill>
                <a:srgbClr val="FFFFFF"/>
              </a:solidFill>
              <a:latin typeface="Oswald Bold"/>
              <a:ea typeface="Oswald Bold"/>
              <a:cs typeface="Oswald Bold"/>
              <a:sym typeface="Oswald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67181" y="6418399"/>
            <a:ext cx="10463078" cy="1046307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227907" y="-6422708"/>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6241339">
            <a:off x="13219532" y="4601376"/>
            <a:ext cx="9076768" cy="9313848"/>
          </a:xfrm>
          <a:custGeom>
            <a:avLst/>
            <a:gdLst/>
            <a:ahLst/>
            <a:cxnLst/>
            <a:rect l="l" t="t" r="r" b="b"/>
            <a:pathLst>
              <a:path w="9076768" h="9313848">
                <a:moveTo>
                  <a:pt x="0" y="0"/>
                </a:moveTo>
                <a:lnTo>
                  <a:pt x="9076769" y="0"/>
                </a:lnTo>
                <a:lnTo>
                  <a:pt x="9076769" y="9313848"/>
                </a:lnTo>
                <a:lnTo>
                  <a:pt x="0" y="9313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1" name="Group 11"/>
          <p:cNvGrpSpPr/>
          <p:nvPr/>
        </p:nvGrpSpPr>
        <p:grpSpPr>
          <a:xfrm>
            <a:off x="6254338" y="4106392"/>
            <a:ext cx="8320817" cy="3329791"/>
            <a:chOff x="0" y="0"/>
            <a:chExt cx="3051921" cy="1221305"/>
          </a:xfrm>
        </p:grpSpPr>
        <p:sp>
          <p:nvSpPr>
            <p:cNvPr id="12" name="Freeform 12"/>
            <p:cNvSpPr/>
            <p:nvPr/>
          </p:nvSpPr>
          <p:spPr>
            <a:xfrm>
              <a:off x="0" y="0"/>
              <a:ext cx="3051921" cy="1221305"/>
            </a:xfrm>
            <a:custGeom>
              <a:avLst/>
              <a:gdLst/>
              <a:ahLst/>
              <a:cxnLst/>
              <a:rect l="l" t="t" r="r" b="b"/>
              <a:pathLst>
                <a:path w="3051921" h="1221305">
                  <a:moveTo>
                    <a:pt x="28843" y="0"/>
                  </a:moveTo>
                  <a:lnTo>
                    <a:pt x="3023078" y="0"/>
                  </a:lnTo>
                  <a:cubicBezTo>
                    <a:pt x="3039008" y="0"/>
                    <a:pt x="3051921" y="12914"/>
                    <a:pt x="3051921" y="28843"/>
                  </a:cubicBezTo>
                  <a:lnTo>
                    <a:pt x="3051921" y="1192462"/>
                  </a:lnTo>
                  <a:cubicBezTo>
                    <a:pt x="3051921" y="1208392"/>
                    <a:pt x="3039008" y="1221305"/>
                    <a:pt x="3023078" y="1221305"/>
                  </a:cubicBezTo>
                  <a:lnTo>
                    <a:pt x="28843" y="1221305"/>
                  </a:lnTo>
                  <a:cubicBezTo>
                    <a:pt x="12914" y="1221305"/>
                    <a:pt x="0" y="1208392"/>
                    <a:pt x="0" y="1192462"/>
                  </a:cubicBezTo>
                  <a:lnTo>
                    <a:pt x="0" y="28843"/>
                  </a:lnTo>
                  <a:cubicBezTo>
                    <a:pt x="0" y="12914"/>
                    <a:pt x="12914" y="0"/>
                    <a:pt x="28843" y="0"/>
                  </a:cubicBezTo>
                  <a:close/>
                </a:path>
              </a:pathLst>
            </a:custGeom>
            <a:solidFill>
              <a:srgbClr val="FFFFFF">
                <a:alpha val="98824"/>
              </a:srgbClr>
            </a:solidFill>
          </p:spPr>
        </p:sp>
        <p:sp>
          <p:nvSpPr>
            <p:cNvPr id="13" name="TextBox 13"/>
            <p:cNvSpPr txBox="1"/>
            <p:nvPr/>
          </p:nvSpPr>
          <p:spPr>
            <a:xfrm>
              <a:off x="0" y="-19050"/>
              <a:ext cx="3051921" cy="1240355"/>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sp>
        <p:nvSpPr>
          <p:cNvPr id="14" name="TextBox 14"/>
          <p:cNvSpPr txBox="1"/>
          <p:nvPr/>
        </p:nvSpPr>
        <p:spPr>
          <a:xfrm>
            <a:off x="6347183" y="4465092"/>
            <a:ext cx="8227971" cy="2555241"/>
          </a:xfrm>
          <a:prstGeom prst="rect">
            <a:avLst/>
          </a:prstGeom>
        </p:spPr>
        <p:txBody>
          <a:bodyPr lIns="0" tIns="0" rIns="0" bIns="0" rtlCol="0" anchor="t">
            <a:spAutoFit/>
          </a:bodyPr>
          <a:lstStyle/>
          <a:p>
            <a:pPr marL="626106" lvl="1" indent="-313053" algn="l">
              <a:lnSpc>
                <a:spcPts val="4059"/>
              </a:lnSpc>
              <a:buFont typeface="Arial"/>
              <a:buChar char="•"/>
            </a:pPr>
            <a:r>
              <a:rPr lang="en-US" sz="2899">
                <a:solidFill>
                  <a:srgbClr val="100F0D"/>
                </a:solidFill>
                <a:latin typeface="DM Sans"/>
                <a:ea typeface="DM Sans"/>
                <a:cs typeface="DM Sans"/>
                <a:sym typeface="DM Sans"/>
              </a:rPr>
              <a:t>Individuele gesprekken medewerkers</a:t>
            </a:r>
          </a:p>
          <a:p>
            <a:pPr marL="626106" lvl="1" indent="-313053" algn="l">
              <a:lnSpc>
                <a:spcPts val="4059"/>
              </a:lnSpc>
              <a:buFont typeface="Arial"/>
              <a:buChar char="•"/>
            </a:pPr>
            <a:r>
              <a:rPr lang="en-US" sz="2899">
                <a:solidFill>
                  <a:srgbClr val="100F0D"/>
                </a:solidFill>
                <a:latin typeface="DM Sans"/>
                <a:ea typeface="DM Sans"/>
                <a:cs typeface="DM Sans"/>
                <a:sym typeface="DM Sans"/>
              </a:rPr>
              <a:t>Teamvergaderingen</a:t>
            </a:r>
          </a:p>
          <a:p>
            <a:pPr marL="626106" lvl="1" indent="-313053" algn="l">
              <a:lnSpc>
                <a:spcPts val="4059"/>
              </a:lnSpc>
              <a:buFont typeface="Arial"/>
              <a:buChar char="•"/>
            </a:pPr>
            <a:r>
              <a:rPr lang="en-US" sz="2899">
                <a:solidFill>
                  <a:srgbClr val="100F0D"/>
                </a:solidFill>
                <a:latin typeface="DM Sans"/>
                <a:ea typeface="DM Sans"/>
                <a:cs typeface="DM Sans"/>
                <a:sym typeface="DM Sans"/>
              </a:rPr>
              <a:t>Directie- en bestuursoverleggen</a:t>
            </a:r>
          </a:p>
          <a:p>
            <a:pPr marL="626106" lvl="1" indent="-313053" algn="l">
              <a:lnSpc>
                <a:spcPts val="4059"/>
              </a:lnSpc>
              <a:buFont typeface="Arial"/>
              <a:buChar char="•"/>
            </a:pPr>
            <a:r>
              <a:rPr lang="en-US" sz="2899">
                <a:solidFill>
                  <a:srgbClr val="100F0D"/>
                </a:solidFill>
                <a:latin typeface="DM Sans"/>
                <a:ea typeface="DM Sans"/>
                <a:cs typeface="DM Sans"/>
                <a:sym typeface="DM Sans"/>
              </a:rPr>
              <a:t>MR- vergaderingen</a:t>
            </a:r>
          </a:p>
          <a:p>
            <a:pPr marL="626106" lvl="1" indent="-313053" algn="l">
              <a:lnSpc>
                <a:spcPts val="4059"/>
              </a:lnSpc>
              <a:buFont typeface="Arial"/>
              <a:buChar char="•"/>
            </a:pPr>
            <a:r>
              <a:rPr lang="en-US" sz="2899">
                <a:solidFill>
                  <a:srgbClr val="100F0D"/>
                </a:solidFill>
                <a:latin typeface="DM Sans"/>
                <a:ea typeface="DM Sans"/>
                <a:cs typeface="DM Sans"/>
                <a:sym typeface="DM Sans"/>
              </a:rPr>
              <a:t>Geplande en ingeplande ouderavonden</a:t>
            </a:r>
          </a:p>
        </p:txBody>
      </p:sp>
      <p:sp>
        <p:nvSpPr>
          <p:cNvPr id="15" name="Freeform 15"/>
          <p:cNvSpPr/>
          <p:nvPr/>
        </p:nvSpPr>
        <p:spPr>
          <a:xfrm rot="-911545">
            <a:off x="2238738" y="6116800"/>
            <a:ext cx="1687268" cy="603198"/>
          </a:xfrm>
          <a:custGeom>
            <a:avLst/>
            <a:gdLst/>
            <a:ahLst/>
            <a:cxnLst/>
            <a:rect l="l" t="t" r="r" b="b"/>
            <a:pathLst>
              <a:path w="1687268" h="603198">
                <a:moveTo>
                  <a:pt x="0" y="0"/>
                </a:moveTo>
                <a:lnTo>
                  <a:pt x="1687268" y="0"/>
                </a:lnTo>
                <a:lnTo>
                  <a:pt x="1687268" y="603198"/>
                </a:lnTo>
                <a:lnTo>
                  <a:pt x="0" y="603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5267181" y="6418399"/>
            <a:ext cx="10463078" cy="1046307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7004479" y="-6213353"/>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6163968">
            <a:off x="13523626" y="4754072"/>
            <a:ext cx="9894000" cy="10152425"/>
          </a:xfrm>
          <a:custGeom>
            <a:avLst/>
            <a:gdLst/>
            <a:ahLst/>
            <a:cxnLst/>
            <a:rect l="l" t="t" r="r" b="b"/>
            <a:pathLst>
              <a:path w="9894000" h="10152425">
                <a:moveTo>
                  <a:pt x="0" y="0"/>
                </a:moveTo>
                <a:lnTo>
                  <a:pt x="9894000" y="0"/>
                </a:lnTo>
                <a:lnTo>
                  <a:pt x="9894000" y="10152426"/>
                </a:lnTo>
                <a:lnTo>
                  <a:pt x="0" y="10152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5339864" y="0"/>
            <a:ext cx="3130763" cy="3062229"/>
          </a:xfrm>
          <a:custGeom>
            <a:avLst/>
            <a:gdLst/>
            <a:ahLst/>
            <a:cxnLst/>
            <a:rect l="l" t="t" r="r" b="b"/>
            <a:pathLst>
              <a:path w="3130763" h="3062229">
                <a:moveTo>
                  <a:pt x="0" y="0"/>
                </a:moveTo>
                <a:lnTo>
                  <a:pt x="3130762" y="0"/>
                </a:lnTo>
                <a:lnTo>
                  <a:pt x="3130762" y="3062229"/>
                </a:lnTo>
                <a:lnTo>
                  <a:pt x="0" y="3062229"/>
                </a:lnTo>
                <a:lnTo>
                  <a:pt x="0" y="0"/>
                </a:lnTo>
                <a:close/>
              </a:path>
            </a:pathLst>
          </a:custGeom>
          <a:blipFill>
            <a:blip r:embed="rId4"/>
            <a:stretch>
              <a:fillRect/>
            </a:stretch>
          </a:blipFill>
        </p:spPr>
      </p:sp>
      <p:grpSp>
        <p:nvGrpSpPr>
          <p:cNvPr id="11" name="Group 11"/>
          <p:cNvGrpSpPr/>
          <p:nvPr/>
        </p:nvGrpSpPr>
        <p:grpSpPr>
          <a:xfrm>
            <a:off x="4202780" y="3072007"/>
            <a:ext cx="9144000" cy="3533898"/>
            <a:chOff x="0" y="0"/>
            <a:chExt cx="3353849" cy="1296168"/>
          </a:xfrm>
        </p:grpSpPr>
        <p:sp>
          <p:nvSpPr>
            <p:cNvPr id="12" name="Freeform 12"/>
            <p:cNvSpPr/>
            <p:nvPr/>
          </p:nvSpPr>
          <p:spPr>
            <a:xfrm>
              <a:off x="0" y="0"/>
              <a:ext cx="3353849" cy="1296168"/>
            </a:xfrm>
            <a:custGeom>
              <a:avLst/>
              <a:gdLst/>
              <a:ahLst/>
              <a:cxnLst/>
              <a:rect l="l" t="t" r="r" b="b"/>
              <a:pathLst>
                <a:path w="3353849" h="1296168">
                  <a:moveTo>
                    <a:pt x="26247" y="0"/>
                  </a:moveTo>
                  <a:lnTo>
                    <a:pt x="3327602" y="0"/>
                  </a:lnTo>
                  <a:cubicBezTo>
                    <a:pt x="3342098" y="0"/>
                    <a:pt x="3353849" y="11751"/>
                    <a:pt x="3353849" y="26247"/>
                  </a:cubicBezTo>
                  <a:lnTo>
                    <a:pt x="3353849" y="1269921"/>
                  </a:lnTo>
                  <a:cubicBezTo>
                    <a:pt x="3353849" y="1284417"/>
                    <a:pt x="3342098" y="1296168"/>
                    <a:pt x="3327602" y="1296168"/>
                  </a:cubicBezTo>
                  <a:lnTo>
                    <a:pt x="26247" y="1296168"/>
                  </a:lnTo>
                  <a:cubicBezTo>
                    <a:pt x="11751" y="1296168"/>
                    <a:pt x="0" y="1284417"/>
                    <a:pt x="0" y="1269921"/>
                  </a:cubicBezTo>
                  <a:lnTo>
                    <a:pt x="0" y="26247"/>
                  </a:lnTo>
                  <a:cubicBezTo>
                    <a:pt x="0" y="11751"/>
                    <a:pt x="11751" y="0"/>
                    <a:pt x="26247" y="0"/>
                  </a:cubicBezTo>
                  <a:close/>
                </a:path>
              </a:pathLst>
            </a:custGeom>
            <a:solidFill>
              <a:srgbClr val="FFFFFF">
                <a:alpha val="98824"/>
              </a:srgbClr>
            </a:solidFill>
          </p:spPr>
        </p:sp>
        <p:sp>
          <p:nvSpPr>
            <p:cNvPr id="13" name="TextBox 13"/>
            <p:cNvSpPr txBox="1"/>
            <p:nvPr/>
          </p:nvSpPr>
          <p:spPr>
            <a:xfrm>
              <a:off x="0" y="-19050"/>
              <a:ext cx="3353849" cy="1315218"/>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grpSp>
        <p:nvGrpSpPr>
          <p:cNvPr id="14" name="Group 14"/>
          <p:cNvGrpSpPr/>
          <p:nvPr/>
        </p:nvGrpSpPr>
        <p:grpSpPr>
          <a:xfrm>
            <a:off x="4202780" y="6948685"/>
            <a:ext cx="9144000" cy="2816105"/>
            <a:chOff x="0" y="0"/>
            <a:chExt cx="3353849" cy="1032895"/>
          </a:xfrm>
        </p:grpSpPr>
        <p:sp>
          <p:nvSpPr>
            <p:cNvPr id="15" name="Freeform 15"/>
            <p:cNvSpPr/>
            <p:nvPr/>
          </p:nvSpPr>
          <p:spPr>
            <a:xfrm>
              <a:off x="0" y="0"/>
              <a:ext cx="3353849" cy="1032895"/>
            </a:xfrm>
            <a:custGeom>
              <a:avLst/>
              <a:gdLst/>
              <a:ahLst/>
              <a:cxnLst/>
              <a:rect l="l" t="t" r="r" b="b"/>
              <a:pathLst>
                <a:path w="3353849" h="1032895">
                  <a:moveTo>
                    <a:pt x="26247" y="0"/>
                  </a:moveTo>
                  <a:lnTo>
                    <a:pt x="3327602" y="0"/>
                  </a:lnTo>
                  <a:cubicBezTo>
                    <a:pt x="3342098" y="0"/>
                    <a:pt x="3353849" y="11751"/>
                    <a:pt x="3353849" y="26247"/>
                  </a:cubicBezTo>
                  <a:lnTo>
                    <a:pt x="3353849" y="1006648"/>
                  </a:lnTo>
                  <a:cubicBezTo>
                    <a:pt x="3353849" y="1021144"/>
                    <a:pt x="3342098" y="1032895"/>
                    <a:pt x="3327602" y="1032895"/>
                  </a:cubicBezTo>
                  <a:lnTo>
                    <a:pt x="26247" y="1032895"/>
                  </a:lnTo>
                  <a:cubicBezTo>
                    <a:pt x="11751" y="1032895"/>
                    <a:pt x="0" y="1021144"/>
                    <a:pt x="0" y="1006648"/>
                  </a:cubicBezTo>
                  <a:lnTo>
                    <a:pt x="0" y="26247"/>
                  </a:lnTo>
                  <a:cubicBezTo>
                    <a:pt x="0" y="11751"/>
                    <a:pt x="11751" y="0"/>
                    <a:pt x="26247" y="0"/>
                  </a:cubicBezTo>
                  <a:close/>
                </a:path>
              </a:pathLst>
            </a:custGeom>
            <a:solidFill>
              <a:srgbClr val="FFFFFF">
                <a:alpha val="98824"/>
              </a:srgbClr>
            </a:solidFill>
          </p:spPr>
        </p:sp>
        <p:sp>
          <p:nvSpPr>
            <p:cNvPr id="16" name="TextBox 16"/>
            <p:cNvSpPr txBox="1"/>
            <p:nvPr/>
          </p:nvSpPr>
          <p:spPr>
            <a:xfrm>
              <a:off x="0" y="-19050"/>
              <a:ext cx="3353849" cy="1051945"/>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ea typeface="Open Sauce"/>
                  <a:cs typeface="Open Sauce"/>
                  <a:sym typeface="Open Sauce"/>
                </a:rPr>
                <a:t>En1.</a:t>
              </a:r>
            </a:p>
          </p:txBody>
        </p:sp>
      </p:grpSp>
      <p:grpSp>
        <p:nvGrpSpPr>
          <p:cNvPr id="17" name="Group 17"/>
          <p:cNvGrpSpPr/>
          <p:nvPr/>
        </p:nvGrpSpPr>
        <p:grpSpPr>
          <a:xfrm>
            <a:off x="17699101" y="9830285"/>
            <a:ext cx="1543050" cy="1543050"/>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5">
                <a:alphaModFix amt="0"/>
              </a:blip>
              <a:stretch>
                <a:fillRect/>
              </a:stretch>
            </a:blipFill>
          </p:spPr>
        </p:sp>
      </p:grpSp>
      <p:sp>
        <p:nvSpPr>
          <p:cNvPr id="19" name="TextBox 19"/>
          <p:cNvSpPr txBox="1"/>
          <p:nvPr/>
        </p:nvSpPr>
        <p:spPr>
          <a:xfrm>
            <a:off x="4202780" y="394082"/>
            <a:ext cx="11821960" cy="2261235"/>
          </a:xfrm>
          <a:prstGeom prst="rect">
            <a:avLst/>
          </a:prstGeom>
        </p:spPr>
        <p:txBody>
          <a:bodyPr lIns="0" tIns="0" rIns="0" bIns="0" rtlCol="0" anchor="t">
            <a:spAutoFit/>
          </a:bodyPr>
          <a:lstStyle/>
          <a:p>
            <a:pPr algn="l">
              <a:lnSpc>
                <a:spcPts val="11040"/>
              </a:lnSpc>
            </a:pPr>
            <a:r>
              <a:rPr lang="en-US" sz="8000" b="1" spc="784">
                <a:solidFill>
                  <a:srgbClr val="FFFFFF"/>
                </a:solidFill>
                <a:latin typeface="Oswald Bold"/>
                <a:ea typeface="Oswald Bold"/>
                <a:cs typeface="Oswald Bold"/>
                <a:sym typeface="Oswald Bold"/>
              </a:rPr>
              <a:t>HUIDIGE SITUATIE</a:t>
            </a:r>
          </a:p>
          <a:p>
            <a:pPr algn="l">
              <a:lnSpc>
                <a:spcPts val="6900"/>
              </a:lnSpc>
            </a:pPr>
            <a:r>
              <a:rPr lang="en-US" sz="5000" b="1" spc="490">
                <a:solidFill>
                  <a:srgbClr val="FFFFFF"/>
                </a:solidFill>
                <a:latin typeface="Oswald Bold"/>
                <a:ea typeface="Oswald Bold"/>
                <a:cs typeface="Oswald Bold"/>
                <a:sym typeface="Oswald Bold"/>
              </a:rPr>
              <a:t>RESULTATEN</a:t>
            </a:r>
          </a:p>
        </p:txBody>
      </p:sp>
      <p:sp>
        <p:nvSpPr>
          <p:cNvPr id="20" name="TextBox 20"/>
          <p:cNvSpPr txBox="1"/>
          <p:nvPr/>
        </p:nvSpPr>
        <p:spPr>
          <a:xfrm>
            <a:off x="4311536" y="3183060"/>
            <a:ext cx="8926488" cy="3840491"/>
          </a:xfrm>
          <a:prstGeom prst="rect">
            <a:avLst/>
          </a:prstGeom>
        </p:spPr>
        <p:txBody>
          <a:bodyPr lIns="0" tIns="0" rIns="0" bIns="0" rtlCol="0" anchor="t">
            <a:spAutoFit/>
          </a:bodyPr>
          <a:lstStyle/>
          <a:p>
            <a:pPr algn="l">
              <a:lnSpc>
                <a:spcPts val="4339"/>
              </a:lnSpc>
            </a:pPr>
            <a:r>
              <a:rPr lang="en-US" sz="3099" b="1">
                <a:solidFill>
                  <a:srgbClr val="000000"/>
                </a:solidFill>
                <a:latin typeface="DM Sans Bold"/>
                <a:ea typeface="DM Sans Bold"/>
                <a:cs typeface="DM Sans Bold"/>
                <a:sym typeface="DM Sans Bold"/>
              </a:rPr>
              <a:t>Sociale veiligheid van het personeel </a:t>
            </a:r>
          </a:p>
          <a:p>
            <a:pPr marL="626111" lvl="1" indent="-313055" algn="l">
              <a:lnSpc>
                <a:spcPts val="4060"/>
              </a:lnSpc>
              <a:buFont typeface="Arial"/>
              <a:buChar char="•"/>
            </a:pPr>
            <a:r>
              <a:rPr lang="en-US" sz="2900">
                <a:solidFill>
                  <a:srgbClr val="000000"/>
                </a:solidFill>
                <a:latin typeface="DM Sans"/>
                <a:ea typeface="DM Sans"/>
                <a:cs typeface="DM Sans"/>
                <a:sym typeface="DM Sans"/>
              </a:rPr>
              <a:t>Sociale onveiligheid in groep 7/8 </a:t>
            </a:r>
          </a:p>
          <a:p>
            <a:pPr marL="626111" lvl="1" indent="-313055" algn="l">
              <a:lnSpc>
                <a:spcPts val="4060"/>
              </a:lnSpc>
              <a:buFont typeface="Arial"/>
              <a:buChar char="•"/>
            </a:pPr>
            <a:r>
              <a:rPr lang="en-US" sz="2900">
                <a:solidFill>
                  <a:srgbClr val="000000"/>
                </a:solidFill>
                <a:latin typeface="DM Sans"/>
                <a:ea typeface="DM Sans"/>
                <a:cs typeface="DM Sans"/>
                <a:sym typeface="DM Sans"/>
              </a:rPr>
              <a:t>Afwijkende reacties bij hulpverlening bewegingsonderwijs </a:t>
            </a:r>
          </a:p>
          <a:p>
            <a:pPr marL="626111" lvl="1" indent="-313055" algn="l">
              <a:lnSpc>
                <a:spcPts val="4060"/>
              </a:lnSpc>
              <a:buFont typeface="Arial"/>
              <a:buChar char="•"/>
            </a:pPr>
            <a:r>
              <a:rPr lang="en-US" sz="2900">
                <a:solidFill>
                  <a:srgbClr val="000000"/>
                </a:solidFill>
                <a:latin typeface="DM Sans"/>
                <a:ea typeface="DM Sans"/>
                <a:cs typeface="DM Sans"/>
                <a:sym typeface="DM Sans"/>
              </a:rPr>
              <a:t>Onvermogen om aan individuele onderwijsbehoefte van leerlingen te voldoen. </a:t>
            </a:r>
          </a:p>
          <a:p>
            <a:pPr algn="l">
              <a:lnSpc>
                <a:spcPts val="5948"/>
              </a:lnSpc>
            </a:pPr>
            <a:endParaRPr lang="en-US" sz="2900">
              <a:solidFill>
                <a:srgbClr val="000000"/>
              </a:solidFill>
              <a:latin typeface="DM Sans"/>
              <a:ea typeface="DM Sans"/>
              <a:cs typeface="DM Sans"/>
              <a:sym typeface="DM Sans"/>
            </a:endParaRPr>
          </a:p>
        </p:txBody>
      </p:sp>
      <p:sp>
        <p:nvSpPr>
          <p:cNvPr id="21" name="TextBox 21"/>
          <p:cNvSpPr txBox="1"/>
          <p:nvPr/>
        </p:nvSpPr>
        <p:spPr>
          <a:xfrm>
            <a:off x="4482385" y="7265948"/>
            <a:ext cx="8864395" cy="2363168"/>
          </a:xfrm>
          <a:prstGeom prst="rect">
            <a:avLst/>
          </a:prstGeom>
        </p:spPr>
        <p:txBody>
          <a:bodyPr lIns="0" tIns="0" rIns="0" bIns="0" rtlCol="0" anchor="t">
            <a:spAutoFit/>
          </a:bodyPr>
          <a:lstStyle/>
          <a:p>
            <a:pPr algn="l">
              <a:lnSpc>
                <a:spcPts val="3800"/>
              </a:lnSpc>
              <a:spcBef>
                <a:spcPct val="0"/>
              </a:spcBef>
            </a:pPr>
            <a:r>
              <a:rPr lang="en-US" sz="2923" b="1">
                <a:solidFill>
                  <a:srgbClr val="000000"/>
                </a:solidFill>
                <a:latin typeface="DM Sans Bold"/>
                <a:ea typeface="DM Sans Bold"/>
                <a:cs typeface="DM Sans Bold"/>
                <a:sym typeface="DM Sans Bold"/>
              </a:rPr>
              <a:t>Sociale veiligheid van de leerlingen</a:t>
            </a:r>
          </a:p>
          <a:p>
            <a:pPr marL="631252" lvl="1" indent="-315626" algn="l">
              <a:lnSpc>
                <a:spcPts val="3800"/>
              </a:lnSpc>
              <a:spcBef>
                <a:spcPct val="0"/>
              </a:spcBef>
              <a:buFont typeface="Arial"/>
              <a:buChar char="•"/>
            </a:pPr>
            <a:r>
              <a:rPr lang="en-US" sz="2923">
                <a:solidFill>
                  <a:srgbClr val="000000"/>
                </a:solidFill>
                <a:latin typeface="DM Sans"/>
                <a:ea typeface="DM Sans"/>
                <a:cs typeface="DM Sans"/>
                <a:sym typeface="DM Sans"/>
              </a:rPr>
              <a:t>Algehele onveiligheid groep 5 t/m 8 </a:t>
            </a:r>
          </a:p>
          <a:p>
            <a:pPr marL="631252" lvl="1" indent="-315626" algn="l">
              <a:lnSpc>
                <a:spcPts val="3800"/>
              </a:lnSpc>
              <a:spcBef>
                <a:spcPct val="0"/>
              </a:spcBef>
              <a:buFont typeface="Arial"/>
              <a:buChar char="•"/>
            </a:pPr>
            <a:r>
              <a:rPr lang="en-US" sz="2923">
                <a:solidFill>
                  <a:srgbClr val="000000"/>
                </a:solidFill>
                <a:latin typeface="DM Sans"/>
                <a:ea typeface="DM Sans"/>
                <a:cs typeface="DM Sans"/>
                <a:sym typeface="DM Sans"/>
              </a:rPr>
              <a:t>Bemoeilijkte groepsvorming groep 5 </a:t>
            </a:r>
          </a:p>
          <a:p>
            <a:pPr marL="631252" lvl="1" indent="-315626" algn="l">
              <a:lnSpc>
                <a:spcPts val="3800"/>
              </a:lnSpc>
              <a:spcBef>
                <a:spcPct val="0"/>
              </a:spcBef>
              <a:buFont typeface="Arial"/>
              <a:buChar char="•"/>
            </a:pPr>
            <a:r>
              <a:rPr lang="en-US" sz="2923">
                <a:solidFill>
                  <a:srgbClr val="000000"/>
                </a:solidFill>
                <a:latin typeface="DM Sans"/>
                <a:ea typeface="DM Sans"/>
                <a:cs typeface="DM Sans"/>
                <a:sym typeface="DM Sans"/>
              </a:rPr>
              <a:t>Onveilig pedagogisch klimaat in groep 6 </a:t>
            </a:r>
          </a:p>
          <a:p>
            <a:pPr marL="631252" lvl="1" indent="-315626" algn="l">
              <a:lnSpc>
                <a:spcPts val="3800"/>
              </a:lnSpc>
              <a:spcBef>
                <a:spcPct val="0"/>
              </a:spcBef>
              <a:buFont typeface="Arial"/>
              <a:buChar char="•"/>
            </a:pPr>
            <a:r>
              <a:rPr lang="en-US" sz="2923">
                <a:solidFill>
                  <a:srgbClr val="000000"/>
                </a:solidFill>
                <a:latin typeface="DM Sans"/>
                <a:ea typeface="DM Sans"/>
                <a:cs typeface="DM Sans"/>
                <a:sym typeface="DM Sans"/>
              </a:rPr>
              <a:t>Negatieve werksfeer in groep 8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5946</Words>
  <Application>Microsoft Office PowerPoint</Application>
  <PresentationFormat>Aangepast</PresentationFormat>
  <Paragraphs>616</Paragraphs>
  <Slides>50</Slides>
  <Notes>0</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50</vt:i4>
      </vt:variant>
    </vt:vector>
  </HeadingPairs>
  <TitlesOfParts>
    <vt:vector size="63" baseType="lpstr">
      <vt:lpstr>Calibri</vt:lpstr>
      <vt:lpstr>DM Sans</vt:lpstr>
      <vt:lpstr>Montserrat Light Bold</vt:lpstr>
      <vt:lpstr>Oswald</vt:lpstr>
      <vt:lpstr>Open Sans</vt:lpstr>
      <vt:lpstr>Oswald Bold</vt:lpstr>
      <vt:lpstr>DM Sans Italics</vt:lpstr>
      <vt:lpstr>Montserrat Light</vt:lpstr>
      <vt:lpstr>Open Sauce</vt:lpstr>
      <vt:lpstr>Arial</vt:lpstr>
      <vt:lpstr>Montserrat Light Italics</vt:lpstr>
      <vt:lpstr>DM Sans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veilig in de klas</dc:title>
  <cp:lastModifiedBy>Zylstra TM, Thomas</cp:lastModifiedBy>
  <cp:revision>1</cp:revision>
  <dcterms:created xsi:type="dcterms:W3CDTF">2006-08-16T00:00:00Z</dcterms:created>
  <dcterms:modified xsi:type="dcterms:W3CDTF">2025-09-22T11:58:04Z</dcterms:modified>
  <dc:identifier>DAF4ReCmSpY</dc:identifier>
</cp:coreProperties>
</file>